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2"/>
  </p:notesMasterIdLst>
  <p:sldIdLst>
    <p:sldId id="256" r:id="rId3"/>
    <p:sldId id="270" r:id="rId4"/>
    <p:sldId id="279" r:id="rId5"/>
    <p:sldId id="285" r:id="rId6"/>
    <p:sldId id="271" r:id="rId7"/>
    <p:sldId id="272" r:id="rId8"/>
    <p:sldId id="301" r:id="rId9"/>
    <p:sldId id="281" r:id="rId10"/>
    <p:sldId id="273" r:id="rId11"/>
    <p:sldId id="282" r:id="rId12"/>
    <p:sldId id="283" r:id="rId13"/>
    <p:sldId id="274" r:id="rId14"/>
    <p:sldId id="275" r:id="rId15"/>
    <p:sldId id="277" r:id="rId16"/>
    <p:sldId id="286" r:id="rId17"/>
    <p:sldId id="284" r:id="rId18"/>
    <p:sldId id="287" r:id="rId19"/>
    <p:sldId id="288" r:id="rId20"/>
    <p:sldId id="289" r:id="rId21"/>
    <p:sldId id="290" r:id="rId22"/>
    <p:sldId id="291" r:id="rId23"/>
    <p:sldId id="292" r:id="rId24"/>
    <p:sldId id="293" r:id="rId25"/>
    <p:sldId id="294" r:id="rId26"/>
    <p:sldId id="299" r:id="rId27"/>
    <p:sldId id="296" r:id="rId28"/>
    <p:sldId id="297" r:id="rId29"/>
    <p:sldId id="298" r:id="rId30"/>
    <p:sldId id="300"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90000"/>
    <a:srgbClr val="FFCC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78" autoAdjust="0"/>
  </p:normalViewPr>
  <p:slideViewPr>
    <p:cSldViewPr snapToGrid="0" snapToObjects="1">
      <p:cViewPr varScale="1">
        <p:scale>
          <a:sx n="131" d="100"/>
          <a:sy n="131" d="100"/>
        </p:scale>
        <p:origin x="266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71D69-02E1-4050-BEFC-9E4C7C111646}" type="datetimeFigureOut">
              <a:rPr lang="en-US" smtClean="0"/>
              <a:t>5/3/2024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B3AF38-E12B-4B15-8F89-097461335898}" type="slidenum">
              <a:rPr lang="en-US" smtClean="0"/>
              <a:t>‹#›</a:t>
            </a:fld>
            <a:endParaRPr lang="en-US"/>
          </a:p>
        </p:txBody>
      </p:sp>
    </p:spTree>
    <p:extLst>
      <p:ext uri="{BB962C8B-B14F-4D97-AF65-F5344CB8AC3E}">
        <p14:creationId xmlns:p14="http://schemas.microsoft.com/office/powerpoint/2010/main" val="13888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built 3D model based on limitation number input images.</a:t>
            </a:r>
          </a:p>
        </p:txBody>
      </p:sp>
      <p:sp>
        <p:nvSpPr>
          <p:cNvPr id="4" name="Slide Number Placeholder 3"/>
          <p:cNvSpPr>
            <a:spLocks noGrp="1"/>
          </p:cNvSpPr>
          <p:nvPr>
            <p:ph type="sldNum" sz="quarter" idx="5"/>
          </p:nvPr>
        </p:nvSpPr>
        <p:spPr/>
        <p:txBody>
          <a:bodyPr/>
          <a:lstStyle/>
          <a:p>
            <a:fld id="{EBB3AF38-E12B-4B15-8F89-097461335898}" type="slidenum">
              <a:rPr lang="en-US" smtClean="0"/>
              <a:t>3</a:t>
            </a:fld>
            <a:endParaRPr lang="en-US"/>
          </a:p>
        </p:txBody>
      </p:sp>
    </p:spTree>
    <p:extLst>
      <p:ext uri="{BB962C8B-B14F-4D97-AF65-F5344CB8AC3E}">
        <p14:creationId xmlns:p14="http://schemas.microsoft.com/office/powerpoint/2010/main" val="3065213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add some losses for training to get better result. On is the depth and another is normal vector of the surface. Compare the predict depth and normal vector to the ground truth to get the loss. Hat is predicted and bar is ground truth. Normal: first part is value and second is the angel diff.</a:t>
            </a:r>
          </a:p>
          <a:p>
            <a:r>
              <a:rPr lang="en-US" dirty="0"/>
              <a:t>MLP: multi layer perceptron</a:t>
            </a:r>
          </a:p>
          <a:p>
            <a:endParaRPr lang="en-US" dirty="0"/>
          </a:p>
        </p:txBody>
      </p:sp>
      <p:sp>
        <p:nvSpPr>
          <p:cNvPr id="4" name="Slide Number Placeholder 3"/>
          <p:cNvSpPr>
            <a:spLocks noGrp="1"/>
          </p:cNvSpPr>
          <p:nvPr>
            <p:ph type="sldNum" sz="quarter" idx="5"/>
          </p:nvPr>
        </p:nvSpPr>
        <p:spPr/>
        <p:txBody>
          <a:bodyPr/>
          <a:lstStyle/>
          <a:p>
            <a:fld id="{EBB3AF38-E12B-4B15-8F89-097461335898}" type="slidenum">
              <a:rPr lang="en-US" smtClean="0"/>
              <a:t>16</a:t>
            </a:fld>
            <a:endParaRPr lang="en-US"/>
          </a:p>
        </p:txBody>
      </p:sp>
    </p:spTree>
    <p:extLst>
      <p:ext uri="{BB962C8B-B14F-4D97-AF65-F5344CB8AC3E}">
        <p14:creationId xmlns:p14="http://schemas.microsoft.com/office/powerpoint/2010/main" val="2165001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3AF38-E12B-4B15-8F89-097461335898}" type="slidenum">
              <a:rPr lang="en-US" smtClean="0"/>
              <a:t>17</a:t>
            </a:fld>
            <a:endParaRPr lang="en-US"/>
          </a:p>
        </p:txBody>
      </p:sp>
    </p:spTree>
    <p:extLst>
      <p:ext uri="{BB962C8B-B14F-4D97-AF65-F5344CB8AC3E}">
        <p14:creationId xmlns:p14="http://schemas.microsoft.com/office/powerpoint/2010/main" val="4186806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91B1F"/>
                </a:solidFill>
                <a:effectLst/>
                <a:latin typeface="-apple-system"/>
              </a:rPr>
              <a:t>NCC: normalization cross correlation</a:t>
            </a:r>
          </a:p>
          <a:p>
            <a:r>
              <a:rPr lang="en-US" b="0" i="0" dirty="0">
                <a:solidFill>
                  <a:srgbClr val="191B1F"/>
                </a:solidFill>
                <a:effectLst/>
                <a:latin typeface="-apple-system"/>
              </a:rPr>
              <a:t>This method solve the disadvantage from the </a:t>
            </a:r>
            <a:r>
              <a:rPr lang="en-US" b="0" i="0" dirty="0" err="1">
                <a:solidFill>
                  <a:srgbClr val="191B1F"/>
                </a:solidFill>
                <a:effectLst/>
                <a:latin typeface="-apple-system"/>
              </a:rPr>
              <a:t>MoN</a:t>
            </a:r>
            <a:r>
              <a:rPr lang="en-US" altLang="zh-CN" b="0" i="0" dirty="0" err="1">
                <a:solidFill>
                  <a:srgbClr val="191B1F"/>
                </a:solidFill>
                <a:effectLst/>
                <a:latin typeface="-apple-system"/>
              </a:rPr>
              <a:t>oSDF</a:t>
            </a:r>
            <a:endParaRPr lang="en-US" altLang="zh-CN" b="0" i="0" dirty="0">
              <a:solidFill>
                <a:srgbClr val="191B1F"/>
              </a:solidFill>
              <a:effectLst/>
              <a:latin typeface="-apple-system"/>
            </a:endParaRPr>
          </a:p>
          <a:p>
            <a:r>
              <a:rPr lang="en-US" b="0" i="0" dirty="0">
                <a:solidFill>
                  <a:srgbClr val="191B1F"/>
                </a:solidFill>
                <a:effectLst/>
                <a:latin typeface="-apple-system"/>
              </a:rPr>
              <a:t>Picked pixel may not exactly on the surface may include the </a:t>
            </a:r>
            <a:r>
              <a:rPr lang="en-US" b="0" i="0" dirty="0" err="1">
                <a:solidFill>
                  <a:srgbClr val="191B1F"/>
                </a:solidFill>
                <a:effectLst/>
                <a:latin typeface="-apple-system"/>
              </a:rPr>
              <a:t>sdf</a:t>
            </a:r>
            <a:r>
              <a:rPr lang="en-US" b="0" i="0" dirty="0">
                <a:solidFill>
                  <a:srgbClr val="191B1F"/>
                </a:solidFill>
                <a:effectLst/>
                <a:latin typeface="-apple-system"/>
              </a:rPr>
              <a:t> loss, weight(photo metric loss)  is the error due to the volume process.</a:t>
            </a:r>
            <a:endParaRPr lang="en-US" dirty="0"/>
          </a:p>
        </p:txBody>
      </p:sp>
      <p:sp>
        <p:nvSpPr>
          <p:cNvPr id="4" name="Slide Number Placeholder 3"/>
          <p:cNvSpPr>
            <a:spLocks noGrp="1"/>
          </p:cNvSpPr>
          <p:nvPr>
            <p:ph type="sldNum" sz="quarter" idx="5"/>
          </p:nvPr>
        </p:nvSpPr>
        <p:spPr/>
        <p:txBody>
          <a:bodyPr/>
          <a:lstStyle/>
          <a:p>
            <a:fld id="{EBB3AF38-E12B-4B15-8F89-097461335898}" type="slidenum">
              <a:rPr lang="en-US" smtClean="0"/>
              <a:t>18</a:t>
            </a:fld>
            <a:endParaRPr lang="en-US"/>
          </a:p>
        </p:txBody>
      </p:sp>
    </p:spTree>
    <p:extLst>
      <p:ext uri="{BB962C8B-B14F-4D97-AF65-F5344CB8AC3E}">
        <p14:creationId xmlns:p14="http://schemas.microsoft.com/office/powerpoint/2010/main" val="3477375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Separate to lots of grid. Use hash function to map the grid to smaller space. Like 100k grids has been encoding to 5k grides. But </a:t>
            </a:r>
            <a:r>
              <a:rPr lang="en-US" dirty="0" err="1"/>
              <a:t>afer</a:t>
            </a:r>
            <a:r>
              <a:rPr lang="en-US" dirty="0"/>
              <a:t> shrinking, the may have the hash Collison. </a:t>
            </a:r>
            <a:r>
              <a:rPr lang="en-US" altLang="zh-CN" dirty="0"/>
              <a:t>But it is not influence much since surface grid only occupied small part.</a:t>
            </a:r>
          </a:p>
          <a:p>
            <a:r>
              <a:rPr lang="en-US" dirty="0"/>
              <a:t>Do training on sparse grids, then do training on dense grid. This can speed up training process.</a:t>
            </a:r>
          </a:p>
        </p:txBody>
      </p:sp>
      <p:sp>
        <p:nvSpPr>
          <p:cNvPr id="4" name="Slide Number Placeholder 3"/>
          <p:cNvSpPr>
            <a:spLocks noGrp="1"/>
          </p:cNvSpPr>
          <p:nvPr>
            <p:ph type="sldNum" sz="quarter" idx="5"/>
          </p:nvPr>
        </p:nvSpPr>
        <p:spPr/>
        <p:txBody>
          <a:bodyPr/>
          <a:lstStyle/>
          <a:p>
            <a:fld id="{EBB3AF38-E12B-4B15-8F89-097461335898}" type="slidenum">
              <a:rPr lang="en-US" smtClean="0"/>
              <a:t>21</a:t>
            </a:fld>
            <a:endParaRPr lang="en-US"/>
          </a:p>
        </p:txBody>
      </p:sp>
    </p:spTree>
    <p:extLst>
      <p:ext uri="{BB962C8B-B14F-4D97-AF65-F5344CB8AC3E}">
        <p14:creationId xmlns:p14="http://schemas.microsoft.com/office/powerpoint/2010/main" val="4288867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a:t>
            </a:r>
            <a:r>
              <a:rPr lang="en-US" dirty="0" err="1"/>
              <a:t>neighboor</a:t>
            </a:r>
            <a:r>
              <a:rPr lang="en-US" dirty="0"/>
              <a:t> points making the surface smoothy.</a:t>
            </a:r>
          </a:p>
          <a:p>
            <a:endParaRPr lang="en-US" dirty="0"/>
          </a:p>
        </p:txBody>
      </p:sp>
      <p:sp>
        <p:nvSpPr>
          <p:cNvPr id="4" name="Slide Number Placeholder 3"/>
          <p:cNvSpPr>
            <a:spLocks noGrp="1"/>
          </p:cNvSpPr>
          <p:nvPr>
            <p:ph type="sldNum" sz="quarter" idx="5"/>
          </p:nvPr>
        </p:nvSpPr>
        <p:spPr/>
        <p:txBody>
          <a:bodyPr/>
          <a:lstStyle/>
          <a:p>
            <a:fld id="{EBB3AF38-E12B-4B15-8F89-097461335898}" type="slidenum">
              <a:rPr lang="en-US" smtClean="0"/>
              <a:t>23</a:t>
            </a:fld>
            <a:endParaRPr lang="en-US"/>
          </a:p>
        </p:txBody>
      </p:sp>
    </p:spTree>
    <p:extLst>
      <p:ext uri="{BB962C8B-B14F-4D97-AF65-F5344CB8AC3E}">
        <p14:creationId xmlns:p14="http://schemas.microsoft.com/office/powerpoint/2010/main" val="4282713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optimization on the triangle grid. Cubic have 8 points, permutohedral only have 4. Speed up</a:t>
            </a:r>
          </a:p>
        </p:txBody>
      </p:sp>
      <p:sp>
        <p:nvSpPr>
          <p:cNvPr id="4" name="Slide Number Placeholder 3"/>
          <p:cNvSpPr>
            <a:spLocks noGrp="1"/>
          </p:cNvSpPr>
          <p:nvPr>
            <p:ph type="sldNum" sz="quarter" idx="5"/>
          </p:nvPr>
        </p:nvSpPr>
        <p:spPr/>
        <p:txBody>
          <a:bodyPr/>
          <a:lstStyle/>
          <a:p>
            <a:fld id="{EBB3AF38-E12B-4B15-8F89-097461335898}" type="slidenum">
              <a:rPr lang="en-US" smtClean="0"/>
              <a:t>26</a:t>
            </a:fld>
            <a:endParaRPr lang="en-US"/>
          </a:p>
        </p:txBody>
      </p:sp>
    </p:spTree>
    <p:extLst>
      <p:ext uri="{BB962C8B-B14F-4D97-AF65-F5344CB8AC3E}">
        <p14:creationId xmlns:p14="http://schemas.microsoft.com/office/powerpoint/2010/main" val="3783724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more texture. </a:t>
            </a:r>
          </a:p>
        </p:txBody>
      </p:sp>
      <p:sp>
        <p:nvSpPr>
          <p:cNvPr id="4" name="Slide Number Placeholder 3"/>
          <p:cNvSpPr>
            <a:spLocks noGrp="1"/>
          </p:cNvSpPr>
          <p:nvPr>
            <p:ph type="sldNum" sz="quarter" idx="5"/>
          </p:nvPr>
        </p:nvSpPr>
        <p:spPr/>
        <p:txBody>
          <a:bodyPr/>
          <a:lstStyle/>
          <a:p>
            <a:fld id="{EBB3AF38-E12B-4B15-8F89-097461335898}" type="slidenum">
              <a:rPr lang="en-US" smtClean="0"/>
              <a:t>27</a:t>
            </a:fld>
            <a:endParaRPr lang="en-US"/>
          </a:p>
        </p:txBody>
      </p:sp>
    </p:spTree>
    <p:extLst>
      <p:ext uri="{BB962C8B-B14F-4D97-AF65-F5344CB8AC3E}">
        <p14:creationId xmlns:p14="http://schemas.microsoft.com/office/powerpoint/2010/main" val="3122174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3AF38-E12B-4B15-8F89-097461335898}" type="slidenum">
              <a:rPr lang="en-US" smtClean="0"/>
              <a:t>4</a:t>
            </a:fld>
            <a:endParaRPr lang="en-US"/>
          </a:p>
        </p:txBody>
      </p:sp>
    </p:spTree>
    <p:extLst>
      <p:ext uri="{BB962C8B-B14F-4D97-AF65-F5344CB8AC3E}">
        <p14:creationId xmlns:p14="http://schemas.microsoft.com/office/powerpoint/2010/main" val="3563777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first paper in this area, and following papers all based on this theory . But strictly , this is not a surface reconstruction method.</a:t>
            </a:r>
          </a:p>
          <a:p>
            <a:r>
              <a:rPr lang="en-US" dirty="0"/>
              <a:t>Learn the radiance field, then we can get the new view based on this </a:t>
            </a:r>
            <a:r>
              <a:rPr lang="en-US" dirty="0" err="1"/>
              <a:t>fileld</a:t>
            </a:r>
            <a:r>
              <a:rPr lang="en-US" dirty="0"/>
              <a:t>.</a:t>
            </a:r>
          </a:p>
        </p:txBody>
      </p:sp>
      <p:sp>
        <p:nvSpPr>
          <p:cNvPr id="4" name="Slide Number Placeholder 3"/>
          <p:cNvSpPr>
            <a:spLocks noGrp="1"/>
          </p:cNvSpPr>
          <p:nvPr>
            <p:ph type="sldNum" sz="quarter" idx="5"/>
          </p:nvPr>
        </p:nvSpPr>
        <p:spPr/>
        <p:txBody>
          <a:bodyPr/>
          <a:lstStyle/>
          <a:p>
            <a:fld id="{EBB3AF38-E12B-4B15-8F89-097461335898}" type="slidenum">
              <a:rPr lang="en-US" smtClean="0"/>
              <a:t>5</a:t>
            </a:fld>
            <a:endParaRPr lang="en-US"/>
          </a:p>
        </p:txBody>
      </p:sp>
    </p:spTree>
    <p:extLst>
      <p:ext uri="{BB962C8B-B14F-4D97-AF65-F5344CB8AC3E}">
        <p14:creationId xmlns:p14="http://schemas.microsoft.com/office/powerpoint/2010/main" val="362110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What is the radiance field? The </a:t>
            </a:r>
            <a:r>
              <a:rPr lang="en-US" altLang="zh-CN" dirty="0" err="1"/>
              <a:t>RGBsigma</a:t>
            </a:r>
            <a:r>
              <a:rPr lang="en-US" altLang="zh-CN" dirty="0"/>
              <a:t>. </a:t>
            </a:r>
          </a:p>
          <a:p>
            <a:r>
              <a:rPr lang="en-US" dirty="0"/>
              <a:t>Multi-layer perceptron.</a:t>
            </a:r>
          </a:p>
        </p:txBody>
      </p:sp>
      <p:sp>
        <p:nvSpPr>
          <p:cNvPr id="4" name="Slide Number Placeholder 3"/>
          <p:cNvSpPr>
            <a:spLocks noGrp="1"/>
          </p:cNvSpPr>
          <p:nvPr>
            <p:ph type="sldNum" sz="quarter" idx="5"/>
          </p:nvPr>
        </p:nvSpPr>
        <p:spPr/>
        <p:txBody>
          <a:bodyPr/>
          <a:lstStyle/>
          <a:p>
            <a:fld id="{EBB3AF38-E12B-4B15-8F89-097461335898}" type="slidenum">
              <a:rPr lang="en-US" smtClean="0"/>
              <a:t>6</a:t>
            </a:fld>
            <a:endParaRPr lang="en-US"/>
          </a:p>
        </p:txBody>
      </p:sp>
    </p:spTree>
    <p:extLst>
      <p:ext uri="{BB962C8B-B14F-4D97-AF65-F5344CB8AC3E}">
        <p14:creationId xmlns:p14="http://schemas.microsoft.com/office/powerpoint/2010/main" val="987238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train the neural network. The strategy is calculating the difference between the rendered image and ground truth image. R(t) is the ray. From different angel, we can get various loss, the we normalize and summarize all of them.</a:t>
            </a:r>
          </a:p>
        </p:txBody>
      </p:sp>
      <p:sp>
        <p:nvSpPr>
          <p:cNvPr id="4" name="Slide Number Placeholder 3"/>
          <p:cNvSpPr>
            <a:spLocks noGrp="1"/>
          </p:cNvSpPr>
          <p:nvPr>
            <p:ph type="sldNum" sz="quarter" idx="5"/>
          </p:nvPr>
        </p:nvSpPr>
        <p:spPr/>
        <p:txBody>
          <a:bodyPr/>
          <a:lstStyle/>
          <a:p>
            <a:fld id="{EBB3AF38-E12B-4B15-8F89-097461335898}" type="slidenum">
              <a:rPr lang="en-US" smtClean="0"/>
              <a:t>7</a:t>
            </a:fld>
            <a:endParaRPr lang="en-US"/>
          </a:p>
        </p:txBody>
      </p:sp>
    </p:spTree>
    <p:extLst>
      <p:ext uri="{BB962C8B-B14F-4D97-AF65-F5344CB8AC3E}">
        <p14:creationId xmlns:p14="http://schemas.microsoft.com/office/powerpoint/2010/main" val="241741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NeRF</a:t>
            </a:r>
            <a:r>
              <a:rPr lang="en-US" dirty="0"/>
              <a:t> has the closest result to ground truth.</a:t>
            </a:r>
          </a:p>
        </p:txBody>
      </p:sp>
      <p:sp>
        <p:nvSpPr>
          <p:cNvPr id="4" name="Slide Number Placeholder 3"/>
          <p:cNvSpPr>
            <a:spLocks noGrp="1"/>
          </p:cNvSpPr>
          <p:nvPr>
            <p:ph type="sldNum" sz="quarter" idx="5"/>
          </p:nvPr>
        </p:nvSpPr>
        <p:spPr/>
        <p:txBody>
          <a:bodyPr/>
          <a:lstStyle/>
          <a:p>
            <a:fld id="{EBB3AF38-E12B-4B15-8F89-097461335898}" type="slidenum">
              <a:rPr lang="en-US" smtClean="0"/>
              <a:t>8</a:t>
            </a:fld>
            <a:endParaRPr lang="en-US"/>
          </a:p>
        </p:txBody>
      </p:sp>
    </p:spTree>
    <p:extLst>
      <p:ext uri="{BB962C8B-B14F-4D97-AF65-F5344CB8AC3E}">
        <p14:creationId xmlns:p14="http://schemas.microsoft.com/office/powerpoint/2010/main" val="3197468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3AF38-E12B-4B15-8F89-097461335898}" type="slidenum">
              <a:rPr lang="en-US" smtClean="0"/>
              <a:t>10</a:t>
            </a:fld>
            <a:endParaRPr lang="en-US"/>
          </a:p>
        </p:txBody>
      </p:sp>
    </p:spTree>
    <p:extLst>
      <p:ext uri="{BB962C8B-B14F-4D97-AF65-F5344CB8AC3E}">
        <p14:creationId xmlns:p14="http://schemas.microsoft.com/office/powerpoint/2010/main" val="3635440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is the volume rendering. We still want to use volume rendering to get 2</a:t>
            </a:r>
            <a:r>
              <a:rPr lang="en-US" altLang="zh-CN" dirty="0"/>
              <a:t>D image for training.</a:t>
            </a:r>
            <a:endParaRPr lang="en-US" dirty="0"/>
          </a:p>
        </p:txBody>
      </p:sp>
      <p:sp>
        <p:nvSpPr>
          <p:cNvPr id="4" name="Slide Number Placeholder 3"/>
          <p:cNvSpPr>
            <a:spLocks noGrp="1"/>
          </p:cNvSpPr>
          <p:nvPr>
            <p:ph type="sldNum" sz="quarter" idx="5"/>
          </p:nvPr>
        </p:nvSpPr>
        <p:spPr/>
        <p:txBody>
          <a:bodyPr/>
          <a:lstStyle/>
          <a:p>
            <a:fld id="{EBB3AF38-E12B-4B15-8F89-097461335898}" type="slidenum">
              <a:rPr lang="en-US" smtClean="0"/>
              <a:t>11</a:t>
            </a:fld>
            <a:endParaRPr lang="en-US"/>
          </a:p>
        </p:txBody>
      </p:sp>
    </p:spTree>
    <p:extLst>
      <p:ext uri="{BB962C8B-B14F-4D97-AF65-F5344CB8AC3E}">
        <p14:creationId xmlns:p14="http://schemas.microsoft.com/office/powerpoint/2010/main" val="2619396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omega is the signed distance function .</a:t>
            </a:r>
          </a:p>
        </p:txBody>
      </p:sp>
      <p:sp>
        <p:nvSpPr>
          <p:cNvPr id="4" name="Slide Number Placeholder 3"/>
          <p:cNvSpPr>
            <a:spLocks noGrp="1"/>
          </p:cNvSpPr>
          <p:nvPr>
            <p:ph type="sldNum" sz="quarter" idx="5"/>
          </p:nvPr>
        </p:nvSpPr>
        <p:spPr/>
        <p:txBody>
          <a:bodyPr/>
          <a:lstStyle/>
          <a:p>
            <a:fld id="{EBB3AF38-E12B-4B15-8F89-097461335898}" type="slidenum">
              <a:rPr lang="en-US" smtClean="0"/>
              <a:t>13</a:t>
            </a:fld>
            <a:endParaRPr lang="en-US"/>
          </a:p>
        </p:txBody>
      </p:sp>
    </p:spTree>
    <p:extLst>
      <p:ext uri="{BB962C8B-B14F-4D97-AF65-F5344CB8AC3E}">
        <p14:creationId xmlns:p14="http://schemas.microsoft.com/office/powerpoint/2010/main" val="3205624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df"/><Relationship Id="rId7" Type="http://schemas.openxmlformats.org/officeDocument/2006/relationships/image" Target="../media/image2.pdf"/><Relationship Id="rId2" Type="http://schemas.openxmlformats.org/officeDocument/2006/relationships/theme" Target="../theme/theme1.xml"/><Relationship Id="rId1" Type="http://schemas.openxmlformats.org/officeDocument/2006/relationships/slideLayout" Target="../slideLayouts/slideLayout1.xml"/><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d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df"/><Relationship Id="rId12"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11" Type="http://schemas.openxmlformats.org/officeDocument/2006/relationships/image" Target="../media/image4.pdf"/><Relationship Id="rId10"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2.pd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flipV="1">
            <a:off x="0" y="5778500"/>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1" name="Picture 10" descr="Small Use Shield_GoldOnTrans.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8201027" y="238127"/>
            <a:ext cx="748239" cy="748239"/>
          </a:xfrm>
          <a:prstGeom prst="rect">
            <a:avLst/>
          </a:prstGeom>
        </p:spPr>
      </p:pic>
      <p:pic>
        <p:nvPicPr>
          <p:cNvPr id="9" name="Picture 8" descr="1-lineWordmark_GoldOnCard_NoBG.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7"/>
              <a:stretch>
                <a:fillRect/>
              </a:stretch>
            </p:blipFill>
          </mc:Choice>
          <mc:Fallback>
            <p:blipFill>
              <a:blip r:embed="rId8"/>
              <a:stretch>
                <a:fillRect/>
              </a:stretch>
            </p:blipFill>
          </mc:Fallback>
        </mc:AlternateContent>
        <p:spPr>
          <a:xfrm>
            <a:off x="6997700" y="6462029"/>
            <a:ext cx="1822126" cy="154821"/>
          </a:xfrm>
          <a:prstGeom prst="rect">
            <a:avLst/>
          </a:prstGeom>
        </p:spPr>
      </p:pic>
      <p:pic>
        <p:nvPicPr>
          <p:cNvPr id="10" name="Picture 9" descr="Formal_Viterbi_GoldOnCard_NoBG.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9"/>
              <a:stretch>
                <a:fillRect/>
              </a:stretch>
            </p:blipFill>
          </mc:Choice>
          <mc:Fallback>
            <p:blipFill>
              <a:blip r:embed="rId10"/>
              <a:stretch>
                <a:fillRect/>
              </a:stretch>
            </p:blipFill>
          </mc:Fallback>
        </mc:AlternateContent>
        <p:spPr>
          <a:xfrm>
            <a:off x="292102" y="6138309"/>
            <a:ext cx="1741688" cy="470075"/>
          </a:xfrm>
          <a:prstGeom prst="rect">
            <a:avLst/>
          </a:prstGeom>
        </p:spPr>
      </p:pic>
    </p:spTree>
  </p:cSld>
  <p:clrMap bg1="dk1" tx1="lt1" bg2="dk2" tx2="lt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5803900"/>
            <a:ext cx="9144000" cy="1052718"/>
          </a:xfrm>
          <a:prstGeom prst="rect">
            <a:avLst/>
          </a:prstGeom>
          <a:solidFill>
            <a:schemeClr val="tx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p:cNvSpPr/>
          <p:nvPr userDrawn="1"/>
        </p:nvSpPr>
        <p:spPr>
          <a:xfrm flipV="1">
            <a:off x="0" y="5778500"/>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1" name="Picture 10" descr="Small Use Shield_GoldOnTrans.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8201027" y="238127"/>
            <a:ext cx="748239" cy="748239"/>
          </a:xfrm>
          <a:prstGeom prst="rect">
            <a:avLst/>
          </a:prstGeom>
        </p:spPr>
      </p:pic>
      <p:pic>
        <p:nvPicPr>
          <p:cNvPr id="9" name="Picture 8" descr="1-lineWordmark_GoldOnCard_NoBG.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9"/>
              <a:stretch>
                <a:fillRect/>
              </a:stretch>
            </p:blipFill>
          </mc:Choice>
          <mc:Fallback>
            <p:blipFill>
              <a:blip r:embed="rId10"/>
              <a:stretch>
                <a:fillRect/>
              </a:stretch>
            </p:blipFill>
          </mc:Fallback>
        </mc:AlternateContent>
        <p:spPr>
          <a:xfrm>
            <a:off x="6997700" y="6462029"/>
            <a:ext cx="1822126" cy="154821"/>
          </a:xfrm>
          <a:prstGeom prst="rect">
            <a:avLst/>
          </a:prstGeom>
        </p:spPr>
      </p:pic>
      <p:pic>
        <p:nvPicPr>
          <p:cNvPr id="12" name="Picture 11" descr="Formal_Viterbi_GoldOnCard_NoBG.eps"/>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11"/>
              <a:stretch>
                <a:fillRect/>
              </a:stretch>
            </p:blipFill>
          </mc:Choice>
          <mc:Fallback>
            <p:blipFill>
              <a:blip r:embed="rId12"/>
              <a:stretch>
                <a:fillRect/>
              </a:stretch>
            </p:blipFill>
          </mc:Fallback>
        </mc:AlternateContent>
        <p:spPr>
          <a:xfrm>
            <a:off x="292102" y="6138309"/>
            <a:ext cx="1741688" cy="470075"/>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a:spLocks/>
          </p:cNvSpPr>
          <p:nvPr/>
        </p:nvSpPr>
        <p:spPr>
          <a:xfrm>
            <a:off x="7350" y="1338793"/>
            <a:ext cx="9129299" cy="2200275"/>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3200" b="1" dirty="0">
                <a:solidFill>
                  <a:schemeClr val="tx2"/>
                </a:solidFill>
                <a:latin typeface="Arial"/>
                <a:ea typeface="+mj-ea"/>
                <a:cs typeface="Arial"/>
              </a:rPr>
              <a:t>A Survey of Neural</a:t>
            </a:r>
            <a:r>
              <a:rPr kumimoji="0" lang="en-US" sz="3200" b="1" u="none" strike="noStrike" kern="1200" cap="none" spc="0" normalizeH="0" baseline="0" noProof="0" dirty="0">
                <a:ln>
                  <a:noFill/>
                </a:ln>
                <a:solidFill>
                  <a:schemeClr val="tx2"/>
                </a:solidFill>
                <a:effectLst/>
                <a:uLnTx/>
                <a:uFillTx/>
                <a:latin typeface="Arial"/>
                <a:ea typeface="+mj-ea"/>
                <a:cs typeface="Arial"/>
              </a:rPr>
              <a:t> </a:t>
            </a:r>
            <a:r>
              <a:rPr kumimoji="0" lang="en-US" altLang="zh-CN" sz="3200" b="1" u="none" strike="noStrike" kern="1200" cap="none" spc="0" normalizeH="0" baseline="0" noProof="0" dirty="0">
                <a:ln>
                  <a:noFill/>
                </a:ln>
                <a:solidFill>
                  <a:schemeClr val="tx2"/>
                </a:solidFill>
                <a:effectLst/>
                <a:uLnTx/>
                <a:uFillTx/>
                <a:latin typeface="Arial"/>
                <a:ea typeface="+mj-ea"/>
                <a:cs typeface="Arial"/>
              </a:rPr>
              <a:t>S</a:t>
            </a:r>
            <a:r>
              <a:rPr kumimoji="0" lang="en-US" sz="3200" b="1" u="none" strike="noStrike" kern="1200" cap="none" spc="0" normalizeH="0" baseline="0" noProof="0" dirty="0">
                <a:ln>
                  <a:noFill/>
                </a:ln>
                <a:solidFill>
                  <a:schemeClr val="tx2"/>
                </a:solidFill>
                <a:effectLst/>
                <a:uLnTx/>
                <a:uFillTx/>
                <a:latin typeface="Arial"/>
                <a:ea typeface="+mj-ea"/>
                <a:cs typeface="Arial"/>
              </a:rPr>
              <a:t>urface Reconstruction</a:t>
            </a:r>
            <a:endParaRPr kumimoji="0" lang="en-US" sz="2750" u="none" strike="noStrike" kern="1200" cap="none" spc="0" normalizeH="0" baseline="0" noProof="0" dirty="0">
              <a:ln>
                <a:noFill/>
              </a:ln>
              <a:solidFill>
                <a:schemeClr val="tx2"/>
              </a:solidFill>
              <a:effectLst/>
              <a:uLnTx/>
              <a:uFillTx/>
              <a:latin typeface="Arial"/>
              <a:ea typeface="+mj-ea"/>
              <a:cs typeface="Arial"/>
            </a:endParaRPr>
          </a:p>
        </p:txBody>
      </p:sp>
      <p:sp>
        <p:nvSpPr>
          <p:cNvPr id="52" name="Subtitle 2"/>
          <p:cNvSpPr txBox="1">
            <a:spLocks/>
          </p:cNvSpPr>
          <p:nvPr/>
        </p:nvSpPr>
        <p:spPr>
          <a:xfrm>
            <a:off x="7349" y="3390899"/>
            <a:ext cx="9129299" cy="749301"/>
          </a:xfrm>
          <a:prstGeom prst="rect">
            <a:avLst/>
          </a:prstGeom>
        </p:spPr>
        <p:txBody>
          <a:bodyPr vert="horz" lIns="91440" tIns="45720" rIns="91440" bIns="45720" rtlCol="0">
            <a:normAutofit fontScale="92500" lnSpcReduction="20000"/>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US" sz="2400" i="1" dirty="0" err="1">
                <a:latin typeface="Times New Roman"/>
                <a:cs typeface="Times New Roman"/>
              </a:rPr>
              <a:t>Ruoxi</a:t>
            </a:r>
            <a:r>
              <a:rPr lang="en-US" sz="2400" i="1" dirty="0">
                <a:latin typeface="Times New Roman"/>
                <a:cs typeface="Times New Roman"/>
              </a:rPr>
              <a:t> Li</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400" i="1" u="none" strike="noStrike" kern="1200" cap="none" spc="0" normalizeH="0" baseline="0" noProof="0" dirty="0">
                <a:effectLst/>
                <a:uLnTx/>
                <a:uFillTx/>
                <a:latin typeface="Times New Roman"/>
                <a:ea typeface="+mn-ea"/>
                <a:cs typeface="Times New Roman"/>
              </a:rPr>
              <a:t>05/03/2024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CC008D-CC05-D6E7-1834-FAEA97C34207}"/>
              </a:ext>
            </a:extLst>
          </p:cNvPr>
          <p:cNvSpPr txBox="1"/>
          <p:nvPr/>
        </p:nvSpPr>
        <p:spPr>
          <a:xfrm>
            <a:off x="198521" y="210553"/>
            <a:ext cx="8213339" cy="523220"/>
          </a:xfrm>
          <a:prstGeom prst="rect">
            <a:avLst/>
          </a:prstGeom>
          <a:noFill/>
        </p:spPr>
        <p:txBody>
          <a:bodyPr wrap="none" rtlCol="0">
            <a:spAutoFit/>
          </a:bodyPr>
          <a:lstStyle/>
          <a:p>
            <a:r>
              <a:rPr lang="en-US" sz="2800" dirty="0" err="1"/>
              <a:t>NeuS</a:t>
            </a:r>
            <a:r>
              <a:rPr lang="en-US" sz="2800" dirty="0"/>
              <a:t>: </a:t>
            </a:r>
            <a:r>
              <a:rPr lang="en-US" sz="1600" dirty="0"/>
              <a:t>Learning Neural Implicit Surfaces by Volume Rendering for Multi-view Reconstruction</a:t>
            </a:r>
            <a:endParaRPr lang="en-US" sz="24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28CE2A3-2DDB-8984-C968-CCAF01226620}"/>
                  </a:ext>
                </a:extLst>
              </p:cNvPr>
              <p:cNvSpPr txBox="1"/>
              <p:nvPr/>
            </p:nvSpPr>
            <p:spPr>
              <a:xfrm>
                <a:off x="446227" y="981640"/>
                <a:ext cx="8251546" cy="2554545"/>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2">
                        <a:lumMod val="10000"/>
                      </a:schemeClr>
                    </a:solidFill>
                  </a:rPr>
                  <a:t>S</a:t>
                </a:r>
                <a:r>
                  <a:rPr lang="en-US" altLang="zh-CN" sz="2000" dirty="0">
                    <a:solidFill>
                      <a:schemeClr val="bg2">
                        <a:lumMod val="10000"/>
                      </a:schemeClr>
                    </a:solidFill>
                  </a:rPr>
                  <a:t>igned Distance Function (SDF): the signed distance function is the orthogonal distance of a given point </a:t>
                </a:r>
                <a14:m>
                  <m:oMath xmlns:m="http://schemas.openxmlformats.org/officeDocument/2006/math">
                    <m:r>
                      <a:rPr lang="en-US" altLang="zh-CN" sz="2000" b="0" i="1" smtClean="0">
                        <a:solidFill>
                          <a:schemeClr val="bg2">
                            <a:lumMod val="10000"/>
                          </a:schemeClr>
                        </a:solidFill>
                        <a:latin typeface="Cambria Math" panose="02040503050406030204" pitchFamily="18" charset="0"/>
                      </a:rPr>
                      <m:t>𝑥</m:t>
                    </m:r>
                  </m:oMath>
                </a14:m>
                <a:r>
                  <a:rPr lang="en-US" altLang="zh-CN" sz="2000" dirty="0">
                    <a:solidFill>
                      <a:schemeClr val="bg2">
                        <a:lumMod val="10000"/>
                      </a:schemeClr>
                    </a:solidFill>
                  </a:rPr>
                  <a:t> to the boundary of a set </a:t>
                </a:r>
                <a14:m>
                  <m:oMath xmlns:m="http://schemas.openxmlformats.org/officeDocument/2006/math">
                    <m:r>
                      <m:rPr>
                        <m:sty m:val="p"/>
                      </m:rPr>
                      <a:rPr lang="en-US" altLang="zh-CN" sz="2000" b="0" i="0" smtClean="0">
                        <a:solidFill>
                          <a:schemeClr val="bg2">
                            <a:lumMod val="10000"/>
                          </a:schemeClr>
                        </a:solidFill>
                        <a:latin typeface="Cambria Math" panose="02040503050406030204" pitchFamily="18" charset="0"/>
                      </a:rPr>
                      <m:t>Ω</m:t>
                    </m:r>
                  </m:oMath>
                </a14:m>
                <a:r>
                  <a:rPr lang="en-US" altLang="zh-CN" sz="2000" dirty="0">
                    <a:solidFill>
                      <a:schemeClr val="bg2">
                        <a:lumMod val="10000"/>
                      </a:schemeClr>
                    </a:solidFill>
                  </a:rPr>
                  <a:t> in a metric space, with the sign determined by whether or not </a:t>
                </a:r>
                <a14:m>
                  <m:oMath xmlns:m="http://schemas.openxmlformats.org/officeDocument/2006/math">
                    <m:r>
                      <a:rPr lang="en-US" altLang="zh-CN" sz="2000" b="0" i="1" smtClean="0">
                        <a:solidFill>
                          <a:schemeClr val="bg2">
                            <a:lumMod val="10000"/>
                          </a:schemeClr>
                        </a:solidFill>
                        <a:latin typeface="Cambria Math" panose="02040503050406030204" pitchFamily="18" charset="0"/>
                      </a:rPr>
                      <m:t>𝑥</m:t>
                    </m:r>
                  </m:oMath>
                </a14:m>
                <a:r>
                  <a:rPr lang="en-US" altLang="zh-CN" sz="2000" dirty="0">
                    <a:solidFill>
                      <a:schemeClr val="bg2">
                        <a:lumMod val="10000"/>
                      </a:schemeClr>
                    </a:solidFill>
                  </a:rPr>
                  <a:t> is in the interior of </a:t>
                </a:r>
                <a14:m>
                  <m:oMath xmlns:m="http://schemas.openxmlformats.org/officeDocument/2006/math">
                    <m:r>
                      <m:rPr>
                        <m:sty m:val="p"/>
                      </m:rPr>
                      <a:rPr lang="en-US" altLang="zh-CN" sz="2000" b="0" i="0" smtClean="0">
                        <a:solidFill>
                          <a:schemeClr val="bg2">
                            <a:lumMod val="10000"/>
                          </a:schemeClr>
                        </a:solidFill>
                        <a:latin typeface="Cambria Math" panose="02040503050406030204" pitchFamily="18" charset="0"/>
                      </a:rPr>
                      <m:t>Ω</m:t>
                    </m:r>
                  </m:oMath>
                </a14:m>
                <a:r>
                  <a:rPr lang="en-US" altLang="zh-CN" sz="2000" dirty="0">
                    <a:solidFill>
                      <a:schemeClr val="bg2">
                        <a:lumMod val="10000"/>
                      </a:schemeClr>
                    </a:solidFill>
                  </a:rPr>
                  <a:t>.</a:t>
                </a:r>
              </a:p>
              <a:p>
                <a:pPr marL="285750" indent="-285750" algn="just">
                  <a:buFont typeface="Arial" panose="020B0604020202020204" pitchFamily="34" charset="0"/>
                  <a:buChar char="•"/>
                </a:pPr>
                <a:endParaRPr lang="en-US" sz="2000" dirty="0">
                  <a:solidFill>
                    <a:schemeClr val="bg2">
                      <a:lumMod val="10000"/>
                    </a:schemeClr>
                  </a:solidFill>
                </a:endParaRPr>
              </a:p>
              <a:p>
                <a:pPr marL="285750" indent="-285750" algn="just">
                  <a:buFont typeface="Arial" panose="020B0604020202020204" pitchFamily="34" charset="0"/>
                  <a:buChar char="•"/>
                </a:pPr>
                <a:r>
                  <a:rPr lang="en-US" sz="2000" dirty="0">
                    <a:solidFill>
                      <a:schemeClr val="bg2">
                        <a:lumMod val="10000"/>
                      </a:schemeClr>
                    </a:solidFill>
                  </a:rPr>
                  <a:t>The function has positive values at points </a:t>
                </a:r>
                <a14:m>
                  <m:oMath xmlns:m="http://schemas.openxmlformats.org/officeDocument/2006/math">
                    <m:r>
                      <a:rPr lang="en-US" sz="2000" b="0" i="1" smtClean="0">
                        <a:solidFill>
                          <a:schemeClr val="bg2">
                            <a:lumMod val="10000"/>
                          </a:schemeClr>
                        </a:solidFill>
                        <a:latin typeface="Cambria Math" panose="02040503050406030204" pitchFamily="18" charset="0"/>
                      </a:rPr>
                      <m:t>𝑥</m:t>
                    </m:r>
                  </m:oMath>
                </a14:m>
                <a:r>
                  <a:rPr lang="en-US" sz="2000" dirty="0">
                    <a:solidFill>
                      <a:schemeClr val="bg2">
                        <a:lumMod val="10000"/>
                      </a:schemeClr>
                    </a:solidFill>
                  </a:rPr>
                  <a:t> inside </a:t>
                </a:r>
                <a14:m>
                  <m:oMath xmlns:m="http://schemas.openxmlformats.org/officeDocument/2006/math">
                    <m:r>
                      <m:rPr>
                        <m:sty m:val="p"/>
                      </m:rPr>
                      <a:rPr lang="en-US" sz="2000" b="0" i="0" smtClean="0">
                        <a:solidFill>
                          <a:schemeClr val="bg2">
                            <a:lumMod val="10000"/>
                          </a:schemeClr>
                        </a:solidFill>
                        <a:latin typeface="Cambria Math" panose="02040503050406030204" pitchFamily="18" charset="0"/>
                      </a:rPr>
                      <m:t>Ω</m:t>
                    </m:r>
                  </m:oMath>
                </a14:m>
                <a:r>
                  <a:rPr lang="en-US" sz="2000" dirty="0">
                    <a:solidFill>
                      <a:schemeClr val="bg2">
                        <a:lumMod val="10000"/>
                      </a:schemeClr>
                    </a:solidFill>
                  </a:rPr>
                  <a:t>, it decreases in value as </a:t>
                </a:r>
                <a14:m>
                  <m:oMath xmlns:m="http://schemas.openxmlformats.org/officeDocument/2006/math">
                    <m:r>
                      <a:rPr lang="en-US" sz="2000" i="1">
                        <a:solidFill>
                          <a:schemeClr val="bg2">
                            <a:lumMod val="10000"/>
                          </a:schemeClr>
                        </a:solidFill>
                        <a:latin typeface="Cambria Math" panose="02040503050406030204" pitchFamily="18" charset="0"/>
                      </a:rPr>
                      <m:t>𝑥</m:t>
                    </m:r>
                  </m:oMath>
                </a14:m>
                <a:r>
                  <a:rPr lang="en-US" sz="2000" dirty="0">
                    <a:solidFill>
                      <a:schemeClr val="bg2">
                        <a:lumMod val="10000"/>
                      </a:schemeClr>
                    </a:solidFill>
                  </a:rPr>
                  <a:t> approaches the boundary of </a:t>
                </a:r>
                <a14:m>
                  <m:oMath xmlns:m="http://schemas.openxmlformats.org/officeDocument/2006/math">
                    <m:r>
                      <m:rPr>
                        <m:sty m:val="p"/>
                      </m:rPr>
                      <a:rPr lang="en-US" sz="2000">
                        <a:solidFill>
                          <a:schemeClr val="bg2">
                            <a:lumMod val="10000"/>
                          </a:schemeClr>
                        </a:solidFill>
                        <a:latin typeface="Cambria Math" panose="02040503050406030204" pitchFamily="18" charset="0"/>
                      </a:rPr>
                      <m:t>Ω</m:t>
                    </m:r>
                  </m:oMath>
                </a14:m>
                <a:r>
                  <a:rPr lang="en-US" sz="2000" dirty="0">
                    <a:solidFill>
                      <a:schemeClr val="bg2">
                        <a:lumMod val="10000"/>
                      </a:schemeClr>
                    </a:solidFill>
                  </a:rPr>
                  <a:t> where the signed distance function is zero, and it takes negative values outside of </a:t>
                </a:r>
                <a14:m>
                  <m:oMath xmlns:m="http://schemas.openxmlformats.org/officeDocument/2006/math">
                    <m:r>
                      <m:rPr>
                        <m:sty m:val="p"/>
                      </m:rPr>
                      <a:rPr lang="en-US" sz="2000">
                        <a:solidFill>
                          <a:schemeClr val="bg2">
                            <a:lumMod val="10000"/>
                          </a:schemeClr>
                        </a:solidFill>
                        <a:latin typeface="Cambria Math" panose="02040503050406030204" pitchFamily="18" charset="0"/>
                      </a:rPr>
                      <m:t>Ω</m:t>
                    </m:r>
                  </m:oMath>
                </a14:m>
                <a:r>
                  <a:rPr lang="en-US" sz="2000" dirty="0">
                    <a:solidFill>
                      <a:schemeClr val="bg2">
                        <a:lumMod val="10000"/>
                      </a:schemeClr>
                    </a:solidFill>
                  </a:rPr>
                  <a:t>.</a:t>
                </a:r>
              </a:p>
            </p:txBody>
          </p:sp>
        </mc:Choice>
        <mc:Fallback xmlns="">
          <p:sp>
            <p:nvSpPr>
              <p:cNvPr id="4" name="TextBox 3">
                <a:extLst>
                  <a:ext uri="{FF2B5EF4-FFF2-40B4-BE49-F238E27FC236}">
                    <a16:creationId xmlns:a16="http://schemas.microsoft.com/office/drawing/2014/main" id="{628CE2A3-2DDB-8984-C968-CCAF01226620}"/>
                  </a:ext>
                </a:extLst>
              </p:cNvPr>
              <p:cNvSpPr txBox="1">
                <a:spLocks noRot="1" noChangeAspect="1" noMove="1" noResize="1" noEditPoints="1" noAdjustHandles="1" noChangeArrowheads="1" noChangeShapeType="1" noTextEdit="1"/>
              </p:cNvSpPr>
              <p:nvPr/>
            </p:nvSpPr>
            <p:spPr>
              <a:xfrm>
                <a:off x="446227" y="981640"/>
                <a:ext cx="8251546" cy="2554545"/>
              </a:xfrm>
              <a:prstGeom prst="rect">
                <a:avLst/>
              </a:prstGeom>
              <a:blipFill>
                <a:blip r:embed="rId3"/>
                <a:stretch>
                  <a:fillRect l="-665" t="-1193" r="-739" b="-3341"/>
                </a:stretch>
              </a:blipFill>
            </p:spPr>
            <p:txBody>
              <a:bodyPr/>
              <a:lstStyle/>
              <a:p>
                <a:r>
                  <a:rPr lang="en-US">
                    <a:noFill/>
                  </a:rPr>
                  <a:t> </a:t>
                </a:r>
              </a:p>
            </p:txBody>
          </p:sp>
        </mc:Fallback>
      </mc:AlternateContent>
      <p:pic>
        <p:nvPicPr>
          <p:cNvPr id="1030" name="Picture 6" descr="undefined">
            <a:extLst>
              <a:ext uri="{FF2B5EF4-FFF2-40B4-BE49-F238E27FC236}">
                <a16:creationId xmlns:a16="http://schemas.microsoft.com/office/drawing/2014/main" id="{5950CFDC-487F-715E-2758-1D314C9C8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8212" y="3594707"/>
            <a:ext cx="2087575" cy="208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167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F596E-6B6C-FBCF-603F-2CAE947C5029}"/>
              </a:ext>
            </a:extLst>
          </p:cNvPr>
          <p:cNvSpPr txBox="1"/>
          <p:nvPr/>
        </p:nvSpPr>
        <p:spPr>
          <a:xfrm>
            <a:off x="198521" y="210553"/>
            <a:ext cx="8213339" cy="523220"/>
          </a:xfrm>
          <a:prstGeom prst="rect">
            <a:avLst/>
          </a:prstGeom>
          <a:noFill/>
        </p:spPr>
        <p:txBody>
          <a:bodyPr wrap="none" rtlCol="0">
            <a:spAutoFit/>
          </a:bodyPr>
          <a:lstStyle/>
          <a:p>
            <a:r>
              <a:rPr lang="en-US" sz="2800" dirty="0" err="1"/>
              <a:t>NeuS</a:t>
            </a:r>
            <a:r>
              <a:rPr lang="en-US" sz="2800" dirty="0"/>
              <a:t>: </a:t>
            </a:r>
            <a:r>
              <a:rPr lang="en-US" sz="1600" dirty="0"/>
              <a:t>Learning Neural Implicit Surfaces by Volume Rendering for Multi-view Reconstruction</a:t>
            </a:r>
            <a:endParaRPr lang="en-US" sz="24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19506C4-8251-0DD2-F07A-B004CFA321DB}"/>
                  </a:ext>
                </a:extLst>
              </p:cNvPr>
              <p:cNvSpPr txBox="1"/>
              <p:nvPr/>
            </p:nvSpPr>
            <p:spPr>
              <a:xfrm>
                <a:off x="446227" y="981640"/>
                <a:ext cx="8251546" cy="4679230"/>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r>
                      <a:rPr lang="en-US" sz="2000" b="0" i="1" smtClean="0">
                        <a:solidFill>
                          <a:schemeClr val="bg2">
                            <a:lumMod val="10000"/>
                          </a:schemeClr>
                        </a:solidFill>
                        <a:latin typeface="Cambria Math" panose="02040503050406030204" pitchFamily="18" charset="0"/>
                      </a:rPr>
                      <m:t>𝑓</m:t>
                    </m:r>
                    <m:r>
                      <a:rPr lang="en-US" sz="2000" b="0" i="1" smtClean="0">
                        <a:solidFill>
                          <a:schemeClr val="bg2">
                            <a:lumMod val="10000"/>
                          </a:schemeClr>
                        </a:solidFill>
                        <a:latin typeface="Cambria Math" panose="02040503050406030204" pitchFamily="18" charset="0"/>
                      </a:rPr>
                      <m:t>:</m:t>
                    </m:r>
                    <m:sSup>
                      <m:sSupPr>
                        <m:ctrlPr>
                          <a:rPr lang="en-US" sz="2000" b="0" i="1" smtClean="0">
                            <a:solidFill>
                              <a:schemeClr val="bg2">
                                <a:lumMod val="10000"/>
                              </a:schemeClr>
                            </a:solidFill>
                            <a:latin typeface="Cambria Math" panose="02040503050406030204" pitchFamily="18" charset="0"/>
                            <a:ea typeface="Cambria Math" panose="02040503050406030204" pitchFamily="18" charset="0"/>
                          </a:rPr>
                        </m:ctrlPr>
                      </m:sSupPr>
                      <m:e>
                        <m:r>
                          <a:rPr lang="en-US" sz="2000" b="0" i="1" smtClean="0">
                            <a:solidFill>
                              <a:schemeClr val="bg2">
                                <a:lumMod val="10000"/>
                              </a:schemeClr>
                            </a:solidFill>
                            <a:latin typeface="Cambria Math" panose="02040503050406030204" pitchFamily="18" charset="0"/>
                            <a:ea typeface="Cambria Math" panose="02040503050406030204" pitchFamily="18" charset="0"/>
                          </a:rPr>
                          <m:t>ℝ</m:t>
                        </m:r>
                      </m:e>
                      <m:sup>
                        <m:r>
                          <a:rPr lang="en-US" sz="2000" b="0" i="1" smtClean="0">
                            <a:solidFill>
                              <a:schemeClr val="bg2">
                                <a:lumMod val="10000"/>
                              </a:schemeClr>
                            </a:solidFill>
                            <a:latin typeface="Cambria Math" panose="02040503050406030204" pitchFamily="18" charset="0"/>
                            <a:ea typeface="Cambria Math" panose="02040503050406030204" pitchFamily="18" charset="0"/>
                          </a:rPr>
                          <m:t>3</m:t>
                        </m:r>
                      </m:sup>
                    </m:sSup>
                    <m:r>
                      <a:rPr lang="en-US" sz="2000" b="0" i="1" smtClean="0">
                        <a:solidFill>
                          <a:schemeClr val="bg2">
                            <a:lumMod val="10000"/>
                          </a:schemeClr>
                        </a:solidFill>
                        <a:latin typeface="Cambria Math" panose="02040503050406030204" pitchFamily="18" charset="0"/>
                        <a:ea typeface="Cambria Math" panose="02040503050406030204" pitchFamily="18" charset="0"/>
                      </a:rPr>
                      <m:t>→</m:t>
                    </m:r>
                    <m:r>
                      <a:rPr lang="en-US" sz="2000" i="1">
                        <a:solidFill>
                          <a:schemeClr val="bg2">
                            <a:lumMod val="10000"/>
                          </a:schemeClr>
                        </a:solidFill>
                        <a:latin typeface="Cambria Math" panose="02040503050406030204" pitchFamily="18" charset="0"/>
                        <a:ea typeface="Cambria Math" panose="02040503050406030204" pitchFamily="18" charset="0"/>
                      </a:rPr>
                      <m:t>ℝ</m:t>
                    </m:r>
                  </m:oMath>
                </a14:m>
                <a:r>
                  <a:rPr lang="en-US" sz="2000" dirty="0">
                    <a:solidFill>
                      <a:schemeClr val="bg2">
                        <a:lumMod val="10000"/>
                      </a:schemeClr>
                    </a:solidFill>
                  </a:rPr>
                  <a:t> that maps a spatial position </a:t>
                </a:r>
                <a14:m>
                  <m:oMath xmlns:m="http://schemas.openxmlformats.org/officeDocument/2006/math">
                    <m:r>
                      <a:rPr lang="en-US" sz="2000" b="0" i="1" smtClean="0">
                        <a:solidFill>
                          <a:schemeClr val="bg2">
                            <a:lumMod val="10000"/>
                          </a:schemeClr>
                        </a:solidFill>
                        <a:latin typeface="Cambria Math" panose="02040503050406030204" pitchFamily="18" charset="0"/>
                      </a:rPr>
                      <m:t>𝑥</m:t>
                    </m:r>
                    <m:r>
                      <a:rPr lang="en-US" sz="2000" b="0" i="1" smtClean="0">
                        <a:solidFill>
                          <a:schemeClr val="bg2">
                            <a:lumMod val="10000"/>
                          </a:schemeClr>
                        </a:solidFill>
                        <a:latin typeface="Cambria Math" panose="02040503050406030204" pitchFamily="18" charset="0"/>
                      </a:rPr>
                      <m:t>∈</m:t>
                    </m:r>
                    <m:sSup>
                      <m:sSupPr>
                        <m:ctrlPr>
                          <a:rPr lang="en-US" sz="2000" i="1">
                            <a:solidFill>
                              <a:schemeClr val="bg2">
                                <a:lumMod val="10000"/>
                              </a:schemeClr>
                            </a:solidFill>
                            <a:latin typeface="Cambria Math" panose="02040503050406030204" pitchFamily="18" charset="0"/>
                            <a:ea typeface="Cambria Math" panose="02040503050406030204" pitchFamily="18" charset="0"/>
                          </a:rPr>
                        </m:ctrlPr>
                      </m:sSupPr>
                      <m:e>
                        <m:r>
                          <a:rPr lang="en-US" sz="2000" i="1">
                            <a:solidFill>
                              <a:schemeClr val="bg2">
                                <a:lumMod val="10000"/>
                              </a:schemeClr>
                            </a:solidFill>
                            <a:latin typeface="Cambria Math" panose="02040503050406030204" pitchFamily="18" charset="0"/>
                            <a:ea typeface="Cambria Math" panose="02040503050406030204" pitchFamily="18" charset="0"/>
                          </a:rPr>
                          <m:t>ℝ</m:t>
                        </m:r>
                      </m:e>
                      <m:sup>
                        <m:r>
                          <a:rPr lang="en-US" sz="2000" i="1">
                            <a:solidFill>
                              <a:schemeClr val="bg2">
                                <a:lumMod val="10000"/>
                              </a:schemeClr>
                            </a:solidFill>
                            <a:latin typeface="Cambria Math" panose="02040503050406030204" pitchFamily="18" charset="0"/>
                            <a:ea typeface="Cambria Math" panose="02040503050406030204" pitchFamily="18" charset="0"/>
                          </a:rPr>
                          <m:t>3</m:t>
                        </m:r>
                      </m:sup>
                    </m:sSup>
                  </m:oMath>
                </a14:m>
                <a:r>
                  <a:rPr lang="en-US" sz="2000" dirty="0">
                    <a:solidFill>
                      <a:schemeClr val="bg2">
                        <a:lumMod val="10000"/>
                      </a:schemeClr>
                    </a:solidFill>
                  </a:rPr>
                  <a:t> to its signed distance to the object. (XYZ position to value)</a:t>
                </a:r>
              </a:p>
              <a:p>
                <a:pPr marL="285750" indent="-285750" algn="just">
                  <a:buFont typeface="Arial" panose="020B0604020202020204" pitchFamily="34" charset="0"/>
                  <a:buChar char="•"/>
                </a:pPr>
                <a14:m>
                  <m:oMath xmlns:m="http://schemas.openxmlformats.org/officeDocument/2006/math">
                    <m:r>
                      <a:rPr lang="en-US" sz="2000" b="0" i="1" smtClean="0">
                        <a:solidFill>
                          <a:schemeClr val="bg2">
                            <a:lumMod val="10000"/>
                          </a:schemeClr>
                        </a:solidFill>
                        <a:latin typeface="Cambria Math" panose="02040503050406030204" pitchFamily="18" charset="0"/>
                      </a:rPr>
                      <m:t>𝑐</m:t>
                    </m:r>
                    <m:r>
                      <a:rPr lang="en-US" sz="2000" b="0" i="1" smtClean="0">
                        <a:solidFill>
                          <a:schemeClr val="bg2">
                            <a:lumMod val="10000"/>
                          </a:schemeClr>
                        </a:solidFill>
                        <a:latin typeface="Cambria Math" panose="02040503050406030204" pitchFamily="18" charset="0"/>
                      </a:rPr>
                      <m:t>:</m:t>
                    </m:r>
                    <m:sSup>
                      <m:sSupPr>
                        <m:ctrlPr>
                          <a:rPr lang="en-US" sz="2000" i="1">
                            <a:solidFill>
                              <a:schemeClr val="bg2">
                                <a:lumMod val="10000"/>
                              </a:schemeClr>
                            </a:solidFill>
                            <a:latin typeface="Cambria Math" panose="02040503050406030204" pitchFamily="18" charset="0"/>
                            <a:ea typeface="Cambria Math" panose="02040503050406030204" pitchFamily="18" charset="0"/>
                          </a:rPr>
                        </m:ctrlPr>
                      </m:sSupPr>
                      <m:e>
                        <m:r>
                          <a:rPr lang="en-US" sz="2000" i="1">
                            <a:solidFill>
                              <a:schemeClr val="bg2">
                                <a:lumMod val="10000"/>
                              </a:schemeClr>
                            </a:solidFill>
                            <a:latin typeface="Cambria Math" panose="02040503050406030204" pitchFamily="18" charset="0"/>
                            <a:ea typeface="Cambria Math" panose="02040503050406030204" pitchFamily="18" charset="0"/>
                          </a:rPr>
                          <m:t>ℝ</m:t>
                        </m:r>
                      </m:e>
                      <m:sup>
                        <m:r>
                          <a:rPr lang="en-US" sz="2000" i="1">
                            <a:solidFill>
                              <a:schemeClr val="bg2">
                                <a:lumMod val="10000"/>
                              </a:schemeClr>
                            </a:solidFill>
                            <a:latin typeface="Cambria Math" panose="02040503050406030204" pitchFamily="18" charset="0"/>
                            <a:ea typeface="Cambria Math" panose="02040503050406030204" pitchFamily="18" charset="0"/>
                          </a:rPr>
                          <m:t>3</m:t>
                        </m:r>
                      </m:sup>
                    </m:sSup>
                    <m:r>
                      <a:rPr lang="en-US" sz="2000" b="0" i="1" smtClean="0">
                        <a:solidFill>
                          <a:schemeClr val="bg2">
                            <a:lumMod val="10000"/>
                          </a:schemeClr>
                        </a:solidFill>
                        <a:latin typeface="Cambria Math" panose="02040503050406030204" pitchFamily="18" charset="0"/>
                        <a:ea typeface="Cambria Math" panose="02040503050406030204" pitchFamily="18" charset="0"/>
                      </a:rPr>
                      <m:t>×</m:t>
                    </m:r>
                    <m:sSup>
                      <m:sSupPr>
                        <m:ctrlPr>
                          <a:rPr lang="en-US" sz="2000" b="0" i="1" smtClean="0">
                            <a:solidFill>
                              <a:schemeClr val="bg2">
                                <a:lumMod val="10000"/>
                              </a:schemeClr>
                            </a:solidFill>
                            <a:latin typeface="Cambria Math" panose="02040503050406030204" pitchFamily="18" charset="0"/>
                            <a:ea typeface="Cambria Math" panose="02040503050406030204" pitchFamily="18" charset="0"/>
                          </a:rPr>
                        </m:ctrlPr>
                      </m:sSupPr>
                      <m:e>
                        <m:r>
                          <a:rPr lang="en-US" sz="2000" b="0" i="1" smtClean="0">
                            <a:solidFill>
                              <a:schemeClr val="bg2">
                                <a:lumMod val="10000"/>
                              </a:schemeClr>
                            </a:solidFill>
                            <a:latin typeface="Cambria Math" panose="02040503050406030204" pitchFamily="18" charset="0"/>
                            <a:ea typeface="Cambria Math" panose="02040503050406030204" pitchFamily="18" charset="0"/>
                          </a:rPr>
                          <m:t>𝕊</m:t>
                        </m:r>
                      </m:e>
                      <m:sup>
                        <m:r>
                          <a:rPr lang="en-US" sz="2000" b="0" i="1" smtClean="0">
                            <a:solidFill>
                              <a:schemeClr val="bg2">
                                <a:lumMod val="10000"/>
                              </a:schemeClr>
                            </a:solidFill>
                            <a:latin typeface="Cambria Math" panose="02040503050406030204" pitchFamily="18" charset="0"/>
                            <a:ea typeface="Cambria Math" panose="02040503050406030204" pitchFamily="18" charset="0"/>
                          </a:rPr>
                          <m:t>2</m:t>
                        </m:r>
                      </m:sup>
                    </m:sSup>
                    <m:r>
                      <a:rPr lang="en-US" sz="2000" i="1">
                        <a:solidFill>
                          <a:schemeClr val="bg2">
                            <a:lumMod val="10000"/>
                          </a:schemeClr>
                        </a:solidFill>
                        <a:latin typeface="Cambria Math" panose="02040503050406030204" pitchFamily="18" charset="0"/>
                        <a:ea typeface="Cambria Math" panose="02040503050406030204" pitchFamily="18" charset="0"/>
                      </a:rPr>
                      <m:t>→</m:t>
                    </m:r>
                    <m:sSup>
                      <m:sSupPr>
                        <m:ctrlPr>
                          <a:rPr lang="en-US" sz="2000" b="0" i="1" smtClean="0">
                            <a:solidFill>
                              <a:schemeClr val="bg2">
                                <a:lumMod val="10000"/>
                              </a:schemeClr>
                            </a:solidFill>
                            <a:latin typeface="Cambria Math" panose="02040503050406030204" pitchFamily="18" charset="0"/>
                            <a:ea typeface="Cambria Math" panose="02040503050406030204" pitchFamily="18" charset="0"/>
                          </a:rPr>
                        </m:ctrlPr>
                      </m:sSupPr>
                      <m:e>
                        <m:r>
                          <a:rPr lang="en-US" sz="2000" i="1">
                            <a:solidFill>
                              <a:schemeClr val="bg2">
                                <a:lumMod val="10000"/>
                              </a:schemeClr>
                            </a:solidFill>
                            <a:latin typeface="Cambria Math" panose="02040503050406030204" pitchFamily="18" charset="0"/>
                            <a:ea typeface="Cambria Math" panose="02040503050406030204" pitchFamily="18" charset="0"/>
                          </a:rPr>
                          <m:t>ℝ</m:t>
                        </m:r>
                      </m:e>
                      <m:sup>
                        <m:r>
                          <a:rPr lang="en-US" sz="2000" b="0" i="1" smtClean="0">
                            <a:solidFill>
                              <a:schemeClr val="bg2">
                                <a:lumMod val="10000"/>
                              </a:schemeClr>
                            </a:solidFill>
                            <a:latin typeface="Cambria Math" panose="02040503050406030204" pitchFamily="18" charset="0"/>
                            <a:ea typeface="Cambria Math" panose="02040503050406030204" pitchFamily="18" charset="0"/>
                          </a:rPr>
                          <m:t>3</m:t>
                        </m:r>
                      </m:sup>
                    </m:sSup>
                  </m:oMath>
                </a14:m>
                <a:r>
                  <a:rPr lang="en-US" sz="2000" dirty="0">
                    <a:solidFill>
                      <a:schemeClr val="bg2">
                        <a:lumMod val="10000"/>
                      </a:schemeClr>
                    </a:solidFill>
                  </a:rPr>
                  <a:t> that encodes the color associated with a point </a:t>
                </a:r>
                <a14:m>
                  <m:oMath xmlns:m="http://schemas.openxmlformats.org/officeDocument/2006/math">
                    <m:r>
                      <a:rPr lang="en-US" sz="2000" i="1">
                        <a:solidFill>
                          <a:schemeClr val="bg2">
                            <a:lumMod val="10000"/>
                          </a:schemeClr>
                        </a:solidFill>
                        <a:latin typeface="Cambria Math" panose="02040503050406030204" pitchFamily="18" charset="0"/>
                      </a:rPr>
                      <m:t>𝑥</m:t>
                    </m:r>
                    <m:r>
                      <a:rPr lang="en-US" sz="2000" i="1">
                        <a:solidFill>
                          <a:schemeClr val="bg2">
                            <a:lumMod val="10000"/>
                          </a:schemeClr>
                        </a:solidFill>
                        <a:latin typeface="Cambria Math" panose="02040503050406030204" pitchFamily="18" charset="0"/>
                      </a:rPr>
                      <m:t>∈</m:t>
                    </m:r>
                    <m:sSup>
                      <m:sSupPr>
                        <m:ctrlPr>
                          <a:rPr lang="en-US" sz="2000" i="1">
                            <a:solidFill>
                              <a:schemeClr val="bg2">
                                <a:lumMod val="10000"/>
                              </a:schemeClr>
                            </a:solidFill>
                            <a:latin typeface="Cambria Math" panose="02040503050406030204" pitchFamily="18" charset="0"/>
                            <a:ea typeface="Cambria Math" panose="02040503050406030204" pitchFamily="18" charset="0"/>
                          </a:rPr>
                        </m:ctrlPr>
                      </m:sSupPr>
                      <m:e>
                        <m:r>
                          <a:rPr lang="en-US" sz="2000" i="1">
                            <a:solidFill>
                              <a:schemeClr val="bg2">
                                <a:lumMod val="10000"/>
                              </a:schemeClr>
                            </a:solidFill>
                            <a:latin typeface="Cambria Math" panose="02040503050406030204" pitchFamily="18" charset="0"/>
                            <a:ea typeface="Cambria Math" panose="02040503050406030204" pitchFamily="18" charset="0"/>
                          </a:rPr>
                          <m:t>ℝ</m:t>
                        </m:r>
                      </m:e>
                      <m:sup>
                        <m:r>
                          <a:rPr lang="en-US" sz="2000" i="1">
                            <a:solidFill>
                              <a:schemeClr val="bg2">
                                <a:lumMod val="10000"/>
                              </a:schemeClr>
                            </a:solidFill>
                            <a:latin typeface="Cambria Math" panose="02040503050406030204" pitchFamily="18" charset="0"/>
                            <a:ea typeface="Cambria Math" panose="02040503050406030204" pitchFamily="18" charset="0"/>
                          </a:rPr>
                          <m:t>3</m:t>
                        </m:r>
                      </m:sup>
                    </m:sSup>
                  </m:oMath>
                </a14:m>
                <a:r>
                  <a:rPr lang="en-US" sz="2000" dirty="0">
                    <a:solidFill>
                      <a:schemeClr val="bg2">
                        <a:lumMod val="10000"/>
                      </a:schemeClr>
                    </a:solidFill>
                  </a:rPr>
                  <a:t> and a viewing direction </a:t>
                </a:r>
                <a14:m>
                  <m:oMath xmlns:m="http://schemas.openxmlformats.org/officeDocument/2006/math">
                    <m:r>
                      <a:rPr lang="en-US" sz="2000" b="0" i="1" smtClean="0">
                        <a:solidFill>
                          <a:schemeClr val="bg2">
                            <a:lumMod val="10000"/>
                          </a:schemeClr>
                        </a:solidFill>
                        <a:latin typeface="Cambria Math" panose="02040503050406030204" pitchFamily="18" charset="0"/>
                      </a:rPr>
                      <m:t>𝑣</m:t>
                    </m:r>
                    <m:r>
                      <a:rPr lang="en-US" sz="2000" b="0" i="1" smtClean="0">
                        <a:solidFill>
                          <a:schemeClr val="bg2">
                            <a:lumMod val="10000"/>
                          </a:schemeClr>
                        </a:solidFill>
                        <a:latin typeface="Cambria Math" panose="02040503050406030204" pitchFamily="18" charset="0"/>
                      </a:rPr>
                      <m:t>∈</m:t>
                    </m:r>
                    <m:sSup>
                      <m:sSupPr>
                        <m:ctrlPr>
                          <a:rPr lang="en-US" sz="2000" i="1">
                            <a:solidFill>
                              <a:schemeClr val="bg2">
                                <a:lumMod val="10000"/>
                              </a:schemeClr>
                            </a:solidFill>
                            <a:latin typeface="Cambria Math" panose="02040503050406030204" pitchFamily="18" charset="0"/>
                            <a:ea typeface="Cambria Math" panose="02040503050406030204" pitchFamily="18" charset="0"/>
                          </a:rPr>
                        </m:ctrlPr>
                      </m:sSupPr>
                      <m:e>
                        <m:r>
                          <a:rPr lang="en-US" sz="2000" i="1">
                            <a:solidFill>
                              <a:schemeClr val="bg2">
                                <a:lumMod val="10000"/>
                              </a:schemeClr>
                            </a:solidFill>
                            <a:latin typeface="Cambria Math" panose="02040503050406030204" pitchFamily="18" charset="0"/>
                            <a:ea typeface="Cambria Math" panose="02040503050406030204" pitchFamily="18" charset="0"/>
                          </a:rPr>
                          <m:t>𝕊</m:t>
                        </m:r>
                      </m:e>
                      <m:sup>
                        <m:r>
                          <a:rPr lang="en-US" sz="2000" i="1">
                            <a:solidFill>
                              <a:schemeClr val="bg2">
                                <a:lumMod val="10000"/>
                              </a:schemeClr>
                            </a:solidFill>
                            <a:latin typeface="Cambria Math" panose="02040503050406030204" pitchFamily="18" charset="0"/>
                            <a:ea typeface="Cambria Math" panose="02040503050406030204" pitchFamily="18" charset="0"/>
                          </a:rPr>
                          <m:t>2</m:t>
                        </m:r>
                      </m:sup>
                    </m:sSup>
                  </m:oMath>
                </a14:m>
                <a:r>
                  <a:rPr lang="en-US" sz="2000" dirty="0">
                    <a:solidFill>
                      <a:schemeClr val="bg2">
                        <a:lumMod val="10000"/>
                      </a:schemeClr>
                    </a:solidFill>
                  </a:rPr>
                  <a:t> (5D to RGB)</a:t>
                </a:r>
              </a:p>
              <a:p>
                <a:pPr marL="285750" indent="-285750" algn="just">
                  <a:buFont typeface="Arial" panose="020B0604020202020204" pitchFamily="34" charset="0"/>
                  <a:buChar char="•"/>
                </a:pPr>
                <a:r>
                  <a:rPr lang="en-US" sz="2000" dirty="0">
                    <a:solidFill>
                      <a:schemeClr val="bg2">
                        <a:lumMod val="10000"/>
                      </a:schemeClr>
                    </a:solidFill>
                  </a:rPr>
                  <a:t>Both functions are encoded by Multi-layer Perceptron (MLP).</a:t>
                </a:r>
              </a:p>
              <a:p>
                <a:pPr marL="285750" indent="-285750" algn="just">
                  <a:buFont typeface="Arial" panose="020B0604020202020204" pitchFamily="34" charset="0"/>
                  <a:buChar char="•"/>
                </a:pPr>
                <a:endParaRPr lang="en-US" sz="2000" dirty="0">
                  <a:solidFill>
                    <a:schemeClr val="bg2">
                      <a:lumMod val="10000"/>
                    </a:schemeClr>
                  </a:solidFill>
                </a:endParaRPr>
              </a:p>
              <a:p>
                <a:pPr algn="just"/>
                <a:r>
                  <a:rPr lang="en-US" sz="2000" dirty="0">
                    <a:solidFill>
                      <a:schemeClr val="bg2">
                        <a:lumMod val="10000"/>
                      </a:schemeClr>
                    </a:solidFill>
                  </a:rPr>
                  <a:t>SDF guided volume rendering:</a:t>
                </a:r>
                <a:endParaRPr lang="en-US" sz="2000" b="0" i="0" dirty="0">
                  <a:solidFill>
                    <a:schemeClr val="bg2">
                      <a:lumMod val="10000"/>
                    </a:schemeClr>
                  </a:solidFill>
                </a:endParaRPr>
              </a:p>
              <a:p>
                <a:pPr marL="285750" indent="-285750" algn="just">
                  <a:buFont typeface="Arial" panose="020B0604020202020204" pitchFamily="34" charset="0"/>
                  <a:buChar char="•"/>
                </a:pPr>
                <a:endParaRPr lang="en-US" sz="2000" dirty="0">
                  <a:solidFill>
                    <a:schemeClr val="bg2">
                      <a:lumMod val="10000"/>
                    </a:schemeClr>
                  </a:solidFill>
                </a:endParaRPr>
              </a:p>
              <a:p>
                <a:pPr algn="just"/>
                <a:endParaRPr lang="en-US" sz="2000" dirty="0">
                  <a:solidFill>
                    <a:schemeClr val="bg2">
                      <a:lumMod val="10000"/>
                    </a:schemeClr>
                  </a:solidFill>
                </a:endParaRPr>
              </a:p>
              <a:p>
                <a:pPr marL="285750" indent="-285750" algn="just">
                  <a:buFont typeface="Arial" panose="020B0604020202020204" pitchFamily="34" charset="0"/>
                  <a:buChar char="•"/>
                </a:pPr>
                <a:endParaRPr lang="en-US" sz="2000" dirty="0">
                  <a:solidFill>
                    <a:schemeClr val="bg2">
                      <a:lumMod val="10000"/>
                    </a:schemeClr>
                  </a:solidFill>
                </a:endParaRPr>
              </a:p>
              <a:p>
                <a:pPr marL="285750" indent="-285750" algn="just">
                  <a:buFont typeface="Arial" panose="020B0604020202020204" pitchFamily="34" charset="0"/>
                  <a:buChar char="•"/>
                </a:pPr>
                <a14:m>
                  <m:oMath xmlns:m="http://schemas.openxmlformats.org/officeDocument/2006/math">
                    <m:r>
                      <a:rPr lang="en-US" sz="2000" b="0" i="1" smtClean="0">
                        <a:solidFill>
                          <a:schemeClr val="bg2">
                            <a:lumMod val="10000"/>
                          </a:schemeClr>
                        </a:solidFill>
                        <a:latin typeface="Cambria Math" panose="02040503050406030204" pitchFamily="18" charset="0"/>
                      </a:rPr>
                      <m:t>𝑤</m:t>
                    </m:r>
                    <m:d>
                      <m:dPr>
                        <m:ctrlPr>
                          <a:rPr lang="en-US" sz="2000" b="0" i="1" smtClean="0">
                            <a:solidFill>
                              <a:schemeClr val="bg2">
                                <a:lumMod val="10000"/>
                              </a:schemeClr>
                            </a:solidFill>
                            <a:latin typeface="Cambria Math" panose="02040503050406030204" pitchFamily="18" charset="0"/>
                          </a:rPr>
                        </m:ctrlPr>
                      </m:dPr>
                      <m:e>
                        <m:r>
                          <a:rPr lang="en-US" sz="2000" b="0" i="1" smtClean="0">
                            <a:solidFill>
                              <a:schemeClr val="bg2">
                                <a:lumMod val="10000"/>
                              </a:schemeClr>
                            </a:solidFill>
                            <a:latin typeface="Cambria Math" panose="02040503050406030204" pitchFamily="18" charset="0"/>
                          </a:rPr>
                          <m:t>𝑡</m:t>
                        </m:r>
                      </m:e>
                    </m:d>
                    <m:r>
                      <a:rPr lang="en-US" sz="2000" b="0" i="1" smtClean="0">
                        <a:solidFill>
                          <a:schemeClr val="bg2">
                            <a:lumMod val="10000"/>
                          </a:schemeClr>
                        </a:solidFill>
                        <a:latin typeface="Cambria Math" panose="02040503050406030204" pitchFamily="18" charset="0"/>
                      </a:rPr>
                      <m:t>=</m:t>
                    </m:r>
                    <m:f>
                      <m:fPr>
                        <m:ctrlPr>
                          <a:rPr lang="en-US" sz="2000" b="0" i="1" smtClean="0">
                            <a:solidFill>
                              <a:schemeClr val="bg2">
                                <a:lumMod val="10000"/>
                              </a:schemeClr>
                            </a:solidFill>
                            <a:latin typeface="Cambria Math" panose="02040503050406030204" pitchFamily="18" charset="0"/>
                          </a:rPr>
                        </m:ctrlPr>
                      </m:fPr>
                      <m:num>
                        <m:sSub>
                          <m:sSubPr>
                            <m:ctrlPr>
                              <a:rPr lang="en-US" sz="2000" b="0" i="1" smtClean="0">
                                <a:solidFill>
                                  <a:schemeClr val="bg2">
                                    <a:lumMod val="10000"/>
                                  </a:schemeClr>
                                </a:solidFill>
                                <a:latin typeface="Cambria Math" panose="02040503050406030204" pitchFamily="18" charset="0"/>
                              </a:rPr>
                            </m:ctrlPr>
                          </m:sSubPr>
                          <m:e>
                            <m:r>
                              <a:rPr lang="en-US" sz="2000" b="0" i="1" smtClean="0">
                                <a:solidFill>
                                  <a:schemeClr val="bg2">
                                    <a:lumMod val="10000"/>
                                  </a:schemeClr>
                                </a:solidFill>
                                <a:latin typeface="Cambria Math" panose="02040503050406030204" pitchFamily="18" charset="0"/>
                              </a:rPr>
                              <m:t>𝜙</m:t>
                            </m:r>
                          </m:e>
                          <m:sub>
                            <m:r>
                              <a:rPr lang="en-US" sz="2000" b="0" i="1" smtClean="0">
                                <a:solidFill>
                                  <a:schemeClr val="bg2">
                                    <a:lumMod val="10000"/>
                                  </a:schemeClr>
                                </a:solidFill>
                                <a:latin typeface="Cambria Math" panose="02040503050406030204" pitchFamily="18" charset="0"/>
                              </a:rPr>
                              <m:t>𝑠</m:t>
                            </m:r>
                          </m:sub>
                        </m:sSub>
                        <m:d>
                          <m:dPr>
                            <m:ctrlPr>
                              <a:rPr lang="en-US" sz="2000" b="0" i="1" smtClean="0">
                                <a:solidFill>
                                  <a:schemeClr val="bg2">
                                    <a:lumMod val="10000"/>
                                  </a:schemeClr>
                                </a:solidFill>
                                <a:latin typeface="Cambria Math" panose="02040503050406030204" pitchFamily="18" charset="0"/>
                              </a:rPr>
                            </m:ctrlPr>
                          </m:dPr>
                          <m:e>
                            <m:r>
                              <a:rPr lang="en-US" sz="2000" b="0" i="1" smtClean="0">
                                <a:solidFill>
                                  <a:schemeClr val="bg2">
                                    <a:lumMod val="10000"/>
                                  </a:schemeClr>
                                </a:solidFill>
                                <a:latin typeface="Cambria Math" panose="02040503050406030204" pitchFamily="18" charset="0"/>
                              </a:rPr>
                              <m:t>𝑓</m:t>
                            </m:r>
                            <m:d>
                              <m:dPr>
                                <m:ctrlPr>
                                  <a:rPr lang="en-US" sz="2000" b="0" i="1" smtClean="0">
                                    <a:solidFill>
                                      <a:schemeClr val="bg2">
                                        <a:lumMod val="10000"/>
                                      </a:schemeClr>
                                    </a:solidFill>
                                    <a:latin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rPr>
                                  <m:t>𝒑</m:t>
                                </m:r>
                                <m:d>
                                  <m:dPr>
                                    <m:ctrlPr>
                                      <a:rPr lang="en-US" sz="2000" b="0" i="1" smtClean="0">
                                        <a:solidFill>
                                          <a:schemeClr val="bg2">
                                            <a:lumMod val="10000"/>
                                          </a:schemeClr>
                                        </a:solidFill>
                                        <a:latin typeface="Cambria Math" panose="02040503050406030204" pitchFamily="18" charset="0"/>
                                      </a:rPr>
                                    </m:ctrlPr>
                                  </m:dPr>
                                  <m:e>
                                    <m:r>
                                      <a:rPr lang="en-US" sz="2000" b="0" i="1" smtClean="0">
                                        <a:solidFill>
                                          <a:schemeClr val="bg2">
                                            <a:lumMod val="10000"/>
                                          </a:schemeClr>
                                        </a:solidFill>
                                        <a:latin typeface="Cambria Math" panose="02040503050406030204" pitchFamily="18" charset="0"/>
                                      </a:rPr>
                                      <m:t>𝑡</m:t>
                                    </m:r>
                                  </m:e>
                                </m:d>
                              </m:e>
                            </m:d>
                          </m:e>
                        </m:d>
                      </m:num>
                      <m:den>
                        <m:nary>
                          <m:naryPr>
                            <m:ctrlPr>
                              <a:rPr lang="en-US" sz="2000" b="0" i="1" smtClean="0">
                                <a:solidFill>
                                  <a:schemeClr val="bg2">
                                    <a:lumMod val="10000"/>
                                  </a:schemeClr>
                                </a:solidFill>
                                <a:latin typeface="Cambria Math" panose="02040503050406030204" pitchFamily="18" charset="0"/>
                              </a:rPr>
                            </m:ctrlPr>
                          </m:naryPr>
                          <m:sub>
                            <m:r>
                              <m:rPr>
                                <m:brk m:alnAt="23"/>
                              </m:rPr>
                              <a:rPr lang="en-US" sz="2000" b="0" i="1" smtClean="0">
                                <a:solidFill>
                                  <a:schemeClr val="bg2">
                                    <a:lumMod val="10000"/>
                                  </a:schemeClr>
                                </a:solidFill>
                                <a:latin typeface="Cambria Math" panose="02040503050406030204" pitchFamily="18" charset="0"/>
                              </a:rPr>
                              <m:t>0</m:t>
                            </m:r>
                          </m:sub>
                          <m:sup>
                            <m:r>
                              <a:rPr lang="en-US" sz="2000" b="0" i="1" smtClean="0">
                                <a:solidFill>
                                  <a:schemeClr val="bg2">
                                    <a:lumMod val="10000"/>
                                  </a:schemeClr>
                                </a:solidFill>
                                <a:latin typeface="Cambria Math" panose="02040503050406030204" pitchFamily="18" charset="0"/>
                              </a:rPr>
                              <m:t>+</m:t>
                            </m:r>
                            <m:r>
                              <a:rPr lang="en-US" sz="2000" i="1">
                                <a:solidFill>
                                  <a:schemeClr val="bg2">
                                    <a:lumMod val="10000"/>
                                  </a:schemeClr>
                                </a:solidFill>
                                <a:latin typeface="Cambria Math" panose="02040503050406030204" pitchFamily="18" charset="0"/>
                                <a:ea typeface="Cambria Math" panose="02040503050406030204" pitchFamily="18" charset="0"/>
                              </a:rPr>
                              <m:t>∞</m:t>
                            </m:r>
                          </m:sup>
                          <m:e>
                            <m:sSub>
                              <m:sSubPr>
                                <m:ctrlPr>
                                  <a:rPr lang="en-US" sz="2000" i="1">
                                    <a:solidFill>
                                      <a:schemeClr val="bg2">
                                        <a:lumMod val="10000"/>
                                      </a:schemeClr>
                                    </a:solidFill>
                                    <a:latin typeface="Cambria Math" panose="02040503050406030204" pitchFamily="18" charset="0"/>
                                  </a:rPr>
                                </m:ctrlPr>
                              </m:sSubPr>
                              <m:e>
                                <m:r>
                                  <a:rPr lang="en-US" sz="2000" i="1">
                                    <a:solidFill>
                                      <a:schemeClr val="bg2">
                                        <a:lumMod val="10000"/>
                                      </a:schemeClr>
                                    </a:solidFill>
                                    <a:latin typeface="Cambria Math" panose="02040503050406030204" pitchFamily="18" charset="0"/>
                                  </a:rPr>
                                  <m:t>𝜙</m:t>
                                </m:r>
                              </m:e>
                              <m:sub>
                                <m:r>
                                  <a:rPr lang="en-US" sz="2000" i="1">
                                    <a:solidFill>
                                      <a:schemeClr val="bg2">
                                        <a:lumMod val="10000"/>
                                      </a:schemeClr>
                                    </a:solidFill>
                                    <a:latin typeface="Cambria Math" panose="02040503050406030204" pitchFamily="18" charset="0"/>
                                  </a:rPr>
                                  <m:t>𝑠</m:t>
                                </m:r>
                              </m:sub>
                            </m:sSub>
                            <m:d>
                              <m:dPr>
                                <m:ctrlPr>
                                  <a:rPr lang="en-US" sz="2000" i="1">
                                    <a:solidFill>
                                      <a:schemeClr val="bg2">
                                        <a:lumMod val="10000"/>
                                      </a:schemeClr>
                                    </a:solidFill>
                                    <a:latin typeface="Cambria Math" panose="02040503050406030204" pitchFamily="18" charset="0"/>
                                  </a:rPr>
                                </m:ctrlPr>
                              </m:dPr>
                              <m:e>
                                <m:r>
                                  <a:rPr lang="en-US" sz="2000" i="1">
                                    <a:solidFill>
                                      <a:schemeClr val="bg2">
                                        <a:lumMod val="10000"/>
                                      </a:schemeClr>
                                    </a:solidFill>
                                    <a:latin typeface="Cambria Math" panose="02040503050406030204" pitchFamily="18" charset="0"/>
                                  </a:rPr>
                                  <m:t>𝑓</m:t>
                                </m:r>
                                <m:d>
                                  <m:dPr>
                                    <m:ctrlPr>
                                      <a:rPr lang="en-US" sz="2000" i="1">
                                        <a:solidFill>
                                          <a:schemeClr val="bg2">
                                            <a:lumMod val="10000"/>
                                          </a:schemeClr>
                                        </a:solidFill>
                                        <a:latin typeface="Cambria Math" panose="02040503050406030204" pitchFamily="18" charset="0"/>
                                      </a:rPr>
                                    </m:ctrlPr>
                                  </m:dPr>
                                  <m:e>
                                    <m:r>
                                      <a:rPr lang="en-US" sz="2000" b="1" i="1">
                                        <a:solidFill>
                                          <a:schemeClr val="bg2">
                                            <a:lumMod val="10000"/>
                                          </a:schemeClr>
                                        </a:solidFill>
                                        <a:latin typeface="Cambria Math" panose="02040503050406030204" pitchFamily="18" charset="0"/>
                                      </a:rPr>
                                      <m:t>𝒑</m:t>
                                    </m:r>
                                    <m:d>
                                      <m:dPr>
                                        <m:ctrlPr>
                                          <a:rPr lang="en-US" sz="2000" i="1">
                                            <a:solidFill>
                                              <a:schemeClr val="bg2">
                                                <a:lumMod val="10000"/>
                                              </a:schemeClr>
                                            </a:solidFill>
                                            <a:latin typeface="Cambria Math" panose="02040503050406030204" pitchFamily="18" charset="0"/>
                                          </a:rPr>
                                        </m:ctrlPr>
                                      </m:dPr>
                                      <m:e>
                                        <m:r>
                                          <a:rPr lang="en-US" sz="2000" b="0" i="1" smtClean="0">
                                            <a:solidFill>
                                              <a:schemeClr val="bg2">
                                                <a:lumMod val="10000"/>
                                              </a:schemeClr>
                                            </a:solidFill>
                                            <a:latin typeface="Cambria Math" panose="02040503050406030204" pitchFamily="18" charset="0"/>
                                          </a:rPr>
                                          <m:t>𝑢</m:t>
                                        </m:r>
                                      </m:e>
                                    </m:d>
                                  </m:e>
                                </m:d>
                              </m:e>
                            </m:d>
                            <m:r>
                              <a:rPr lang="en-US" sz="2000" b="0" i="1" smtClean="0">
                                <a:solidFill>
                                  <a:schemeClr val="bg2">
                                    <a:lumMod val="10000"/>
                                  </a:schemeClr>
                                </a:solidFill>
                                <a:latin typeface="Cambria Math" panose="02040503050406030204" pitchFamily="18" charset="0"/>
                              </a:rPr>
                              <m:t>𝑑𝑢</m:t>
                            </m:r>
                          </m:e>
                        </m:nary>
                      </m:den>
                    </m:f>
                  </m:oMath>
                </a14:m>
                <a:endParaRPr lang="en-US" sz="2000" b="0" i="1" dirty="0">
                  <a:solidFill>
                    <a:schemeClr val="bg2">
                      <a:lumMod val="10000"/>
                    </a:schemeClr>
                  </a:solidFill>
                  <a:latin typeface="Cambria Math" panose="02040503050406030204" pitchFamily="18" charset="0"/>
                </a:endParaRPr>
              </a:p>
              <a:p>
                <a:pPr marL="285750" indent="-285750" algn="just">
                  <a:buFont typeface="Arial" panose="020B0604020202020204" pitchFamily="34" charset="0"/>
                  <a:buChar char="•"/>
                </a:pPr>
                <a14:m>
                  <m:oMath xmlns:m="http://schemas.openxmlformats.org/officeDocument/2006/math">
                    <m:r>
                      <m:rPr>
                        <m:sty m:val="p"/>
                      </m:rPr>
                      <a:rPr lang="en-US" sz="2000" smtClean="0">
                        <a:solidFill>
                          <a:schemeClr val="bg2">
                            <a:lumMod val="10000"/>
                          </a:schemeClr>
                        </a:solidFill>
                        <a:latin typeface="Cambria Math" panose="02040503050406030204" pitchFamily="18" charset="0"/>
                      </a:rPr>
                      <m:t>Φ</m:t>
                    </m:r>
                    <m:d>
                      <m:dPr>
                        <m:ctrlPr>
                          <a:rPr lang="en-US" sz="2000" i="1">
                            <a:solidFill>
                              <a:schemeClr val="bg2">
                                <a:lumMod val="10000"/>
                              </a:schemeClr>
                            </a:solidFill>
                            <a:latin typeface="Cambria Math" panose="02040503050406030204" pitchFamily="18" charset="0"/>
                          </a:rPr>
                        </m:ctrlPr>
                      </m:dPr>
                      <m:e>
                        <m:r>
                          <a:rPr lang="en-US" sz="2000" i="1">
                            <a:solidFill>
                              <a:schemeClr val="bg2">
                                <a:lumMod val="10000"/>
                              </a:schemeClr>
                            </a:solidFill>
                            <a:latin typeface="Cambria Math" panose="02040503050406030204" pitchFamily="18" charset="0"/>
                          </a:rPr>
                          <m:t>𝑥</m:t>
                        </m:r>
                      </m:e>
                    </m:d>
                    <m:r>
                      <a:rPr lang="en-US" sz="2000" i="1">
                        <a:solidFill>
                          <a:schemeClr val="bg2">
                            <a:lumMod val="10000"/>
                          </a:schemeClr>
                        </a:solidFill>
                        <a:latin typeface="Cambria Math" panose="02040503050406030204" pitchFamily="18" charset="0"/>
                      </a:rPr>
                      <m:t>=</m:t>
                    </m:r>
                    <m:sSup>
                      <m:sSupPr>
                        <m:ctrlPr>
                          <a:rPr lang="en-US" sz="2000" i="1">
                            <a:solidFill>
                              <a:schemeClr val="bg2">
                                <a:lumMod val="10000"/>
                              </a:schemeClr>
                            </a:solidFill>
                            <a:latin typeface="Cambria Math" panose="02040503050406030204" pitchFamily="18" charset="0"/>
                          </a:rPr>
                        </m:ctrlPr>
                      </m:sSupPr>
                      <m:e>
                        <m:d>
                          <m:dPr>
                            <m:ctrlPr>
                              <a:rPr lang="en-US" sz="2000" i="1">
                                <a:solidFill>
                                  <a:schemeClr val="bg2">
                                    <a:lumMod val="10000"/>
                                  </a:schemeClr>
                                </a:solidFill>
                                <a:latin typeface="Cambria Math" panose="02040503050406030204" pitchFamily="18" charset="0"/>
                              </a:rPr>
                            </m:ctrlPr>
                          </m:dPr>
                          <m:e>
                            <m:r>
                              <a:rPr lang="en-US" sz="2000" i="1">
                                <a:solidFill>
                                  <a:schemeClr val="bg2">
                                    <a:lumMod val="10000"/>
                                  </a:schemeClr>
                                </a:solidFill>
                                <a:latin typeface="Cambria Math" panose="02040503050406030204" pitchFamily="18" charset="0"/>
                              </a:rPr>
                              <m:t>1+</m:t>
                            </m:r>
                            <m:func>
                              <m:funcPr>
                                <m:ctrlPr>
                                  <a:rPr lang="en-US" sz="2000" i="1">
                                    <a:solidFill>
                                      <a:schemeClr val="bg2">
                                        <a:lumMod val="10000"/>
                                      </a:schemeClr>
                                    </a:solidFill>
                                    <a:latin typeface="Cambria Math" panose="02040503050406030204" pitchFamily="18" charset="0"/>
                                  </a:rPr>
                                </m:ctrlPr>
                              </m:funcPr>
                              <m:fName>
                                <m:r>
                                  <m:rPr>
                                    <m:sty m:val="p"/>
                                  </m:rPr>
                                  <a:rPr lang="en-US" sz="2000">
                                    <a:solidFill>
                                      <a:schemeClr val="bg2">
                                        <a:lumMod val="10000"/>
                                      </a:schemeClr>
                                    </a:solidFill>
                                    <a:latin typeface="Cambria Math" panose="02040503050406030204" pitchFamily="18" charset="0"/>
                                  </a:rPr>
                                  <m:t>exp</m:t>
                                </m:r>
                              </m:fName>
                              <m:e>
                                <m:d>
                                  <m:dPr>
                                    <m:ctrlPr>
                                      <a:rPr lang="en-US" sz="2000" i="1">
                                        <a:solidFill>
                                          <a:schemeClr val="bg2">
                                            <a:lumMod val="10000"/>
                                          </a:schemeClr>
                                        </a:solidFill>
                                        <a:latin typeface="Cambria Math" panose="02040503050406030204" pitchFamily="18" charset="0"/>
                                      </a:rPr>
                                    </m:ctrlPr>
                                  </m:dPr>
                                  <m:e>
                                    <m:r>
                                      <a:rPr lang="en-US" sz="2000" i="1">
                                        <a:solidFill>
                                          <a:schemeClr val="bg2">
                                            <a:lumMod val="10000"/>
                                          </a:schemeClr>
                                        </a:solidFill>
                                        <a:latin typeface="Cambria Math" panose="02040503050406030204" pitchFamily="18" charset="0"/>
                                      </a:rPr>
                                      <m:t>−</m:t>
                                    </m:r>
                                    <m:r>
                                      <a:rPr lang="en-US" sz="2000" i="1">
                                        <a:solidFill>
                                          <a:schemeClr val="bg2">
                                            <a:lumMod val="10000"/>
                                          </a:schemeClr>
                                        </a:solidFill>
                                        <a:latin typeface="Cambria Math" panose="02040503050406030204" pitchFamily="18" charset="0"/>
                                      </a:rPr>
                                      <m:t>𝑠𝑥</m:t>
                                    </m:r>
                                  </m:e>
                                </m:d>
                              </m:e>
                            </m:func>
                          </m:e>
                        </m:d>
                      </m:e>
                      <m:sup>
                        <m:r>
                          <a:rPr lang="en-US" sz="2000" i="1">
                            <a:solidFill>
                              <a:schemeClr val="bg2">
                                <a:lumMod val="10000"/>
                              </a:schemeClr>
                            </a:solidFill>
                            <a:latin typeface="Cambria Math" panose="02040503050406030204" pitchFamily="18" charset="0"/>
                          </a:rPr>
                          <m:t>2</m:t>
                        </m:r>
                      </m:sup>
                    </m:sSup>
                    <m:r>
                      <a:rPr lang="en-US" sz="2000" i="1">
                        <a:solidFill>
                          <a:schemeClr val="bg2">
                            <a:lumMod val="10000"/>
                          </a:schemeClr>
                        </a:solidFill>
                        <a:latin typeface="Cambria Math" panose="02040503050406030204" pitchFamily="18" charset="0"/>
                      </a:rPr>
                      <m:t>,  </m:t>
                    </m:r>
                    <m:sSub>
                      <m:sSubPr>
                        <m:ctrlPr>
                          <a:rPr lang="en-US" sz="2000" i="1">
                            <a:solidFill>
                              <a:schemeClr val="bg2">
                                <a:lumMod val="10000"/>
                              </a:schemeClr>
                            </a:solidFill>
                            <a:latin typeface="Cambria Math" panose="02040503050406030204" pitchFamily="18" charset="0"/>
                          </a:rPr>
                        </m:ctrlPr>
                      </m:sSubPr>
                      <m:e>
                        <m:r>
                          <a:rPr lang="en-US" sz="2000" i="1">
                            <a:solidFill>
                              <a:schemeClr val="bg2">
                                <a:lumMod val="10000"/>
                              </a:schemeClr>
                            </a:solidFill>
                            <a:latin typeface="Cambria Math" panose="02040503050406030204" pitchFamily="18" charset="0"/>
                          </a:rPr>
                          <m:t>𝜙</m:t>
                        </m:r>
                      </m:e>
                      <m:sub>
                        <m:r>
                          <a:rPr lang="en-US" sz="2000" i="1">
                            <a:solidFill>
                              <a:schemeClr val="bg2">
                                <a:lumMod val="10000"/>
                              </a:schemeClr>
                            </a:solidFill>
                            <a:latin typeface="Cambria Math" panose="02040503050406030204" pitchFamily="18" charset="0"/>
                          </a:rPr>
                          <m:t>𝑠</m:t>
                        </m:r>
                      </m:sub>
                    </m:sSub>
                    <m:d>
                      <m:dPr>
                        <m:ctrlPr>
                          <a:rPr lang="en-US" sz="2000" i="1">
                            <a:solidFill>
                              <a:schemeClr val="bg2">
                                <a:lumMod val="10000"/>
                              </a:schemeClr>
                            </a:solidFill>
                            <a:latin typeface="Cambria Math" panose="02040503050406030204" pitchFamily="18" charset="0"/>
                          </a:rPr>
                        </m:ctrlPr>
                      </m:dPr>
                      <m:e>
                        <m:r>
                          <a:rPr lang="en-US" sz="2000" i="1">
                            <a:solidFill>
                              <a:schemeClr val="bg2">
                                <a:lumMod val="10000"/>
                              </a:schemeClr>
                            </a:solidFill>
                            <a:latin typeface="Cambria Math" panose="02040503050406030204" pitchFamily="18" charset="0"/>
                          </a:rPr>
                          <m:t>𝑥</m:t>
                        </m:r>
                      </m:e>
                    </m:d>
                    <m:r>
                      <a:rPr lang="en-US" sz="2000" i="1">
                        <a:solidFill>
                          <a:schemeClr val="bg2">
                            <a:lumMod val="10000"/>
                          </a:schemeClr>
                        </a:solidFill>
                        <a:latin typeface="Cambria Math" panose="02040503050406030204" pitchFamily="18" charset="0"/>
                      </a:rPr>
                      <m:t>=</m:t>
                    </m:r>
                    <m:f>
                      <m:fPr>
                        <m:ctrlPr>
                          <a:rPr lang="en-US" sz="2000" i="1">
                            <a:solidFill>
                              <a:schemeClr val="bg2">
                                <a:lumMod val="10000"/>
                              </a:schemeClr>
                            </a:solidFill>
                            <a:latin typeface="Cambria Math" panose="02040503050406030204" pitchFamily="18" charset="0"/>
                          </a:rPr>
                        </m:ctrlPr>
                      </m:fPr>
                      <m:num>
                        <m:r>
                          <a:rPr lang="en-US" sz="2000" i="1">
                            <a:solidFill>
                              <a:schemeClr val="bg2">
                                <a:lumMod val="10000"/>
                              </a:schemeClr>
                            </a:solidFill>
                            <a:latin typeface="Cambria Math" panose="02040503050406030204" pitchFamily="18" charset="0"/>
                          </a:rPr>
                          <m:t>𝑑</m:t>
                        </m:r>
                        <m:sSub>
                          <m:sSubPr>
                            <m:ctrlPr>
                              <a:rPr lang="en-US" sz="2000" i="1">
                                <a:solidFill>
                                  <a:schemeClr val="bg2">
                                    <a:lumMod val="10000"/>
                                  </a:schemeClr>
                                </a:solidFill>
                                <a:latin typeface="Cambria Math" panose="02040503050406030204" pitchFamily="18" charset="0"/>
                              </a:rPr>
                            </m:ctrlPr>
                          </m:sSubPr>
                          <m:e>
                            <m:r>
                              <m:rPr>
                                <m:sty m:val="p"/>
                              </m:rPr>
                              <a:rPr lang="en-US" sz="2000">
                                <a:solidFill>
                                  <a:schemeClr val="bg2">
                                    <a:lumMod val="10000"/>
                                  </a:schemeClr>
                                </a:solidFill>
                                <a:latin typeface="Cambria Math" panose="02040503050406030204" pitchFamily="18" charset="0"/>
                              </a:rPr>
                              <m:t>Φ</m:t>
                            </m:r>
                          </m:e>
                          <m:sub>
                            <m:r>
                              <a:rPr lang="en-US" sz="2000" i="1">
                                <a:solidFill>
                                  <a:schemeClr val="bg2">
                                    <a:lumMod val="10000"/>
                                  </a:schemeClr>
                                </a:solidFill>
                                <a:latin typeface="Cambria Math" panose="02040503050406030204" pitchFamily="18" charset="0"/>
                              </a:rPr>
                              <m:t>𝑠</m:t>
                            </m:r>
                          </m:sub>
                        </m:sSub>
                        <m:d>
                          <m:dPr>
                            <m:ctrlPr>
                              <a:rPr lang="en-US" sz="2000" i="1">
                                <a:solidFill>
                                  <a:schemeClr val="bg2">
                                    <a:lumMod val="10000"/>
                                  </a:schemeClr>
                                </a:solidFill>
                                <a:latin typeface="Cambria Math" panose="02040503050406030204" pitchFamily="18" charset="0"/>
                              </a:rPr>
                            </m:ctrlPr>
                          </m:dPr>
                          <m:e>
                            <m:r>
                              <a:rPr lang="en-US" sz="2000" i="1">
                                <a:solidFill>
                                  <a:schemeClr val="bg2">
                                    <a:lumMod val="10000"/>
                                  </a:schemeClr>
                                </a:solidFill>
                                <a:latin typeface="Cambria Math" panose="02040503050406030204" pitchFamily="18" charset="0"/>
                              </a:rPr>
                              <m:t>𝑥</m:t>
                            </m:r>
                          </m:e>
                        </m:d>
                      </m:num>
                      <m:den>
                        <m:r>
                          <a:rPr lang="en-US" sz="2000" i="1">
                            <a:solidFill>
                              <a:schemeClr val="bg2">
                                <a:lumMod val="10000"/>
                              </a:schemeClr>
                            </a:solidFill>
                            <a:latin typeface="Cambria Math" panose="02040503050406030204" pitchFamily="18" charset="0"/>
                          </a:rPr>
                          <m:t>𝑑𝑥</m:t>
                        </m:r>
                      </m:den>
                    </m:f>
                    <m:r>
                      <a:rPr lang="en-US" sz="2000" i="1">
                        <a:solidFill>
                          <a:schemeClr val="bg2">
                            <a:lumMod val="10000"/>
                          </a:schemeClr>
                        </a:solidFill>
                        <a:latin typeface="Cambria Math" panose="02040503050406030204" pitchFamily="18" charset="0"/>
                      </a:rPr>
                      <m:t>=</m:t>
                    </m:r>
                    <m:f>
                      <m:fPr>
                        <m:ctrlPr>
                          <a:rPr lang="en-US" sz="2000" i="1">
                            <a:solidFill>
                              <a:schemeClr val="bg2">
                                <a:lumMod val="10000"/>
                              </a:schemeClr>
                            </a:solidFill>
                            <a:latin typeface="Cambria Math" panose="02040503050406030204" pitchFamily="18" charset="0"/>
                          </a:rPr>
                        </m:ctrlPr>
                      </m:fPr>
                      <m:num>
                        <m:r>
                          <a:rPr lang="en-US" sz="2000" i="1">
                            <a:solidFill>
                              <a:schemeClr val="bg2">
                                <a:lumMod val="10000"/>
                              </a:schemeClr>
                            </a:solidFill>
                            <a:latin typeface="Cambria Math" panose="02040503050406030204" pitchFamily="18" charset="0"/>
                          </a:rPr>
                          <m:t>𝑠</m:t>
                        </m:r>
                        <m:func>
                          <m:funcPr>
                            <m:ctrlPr>
                              <a:rPr lang="en-US" sz="2000" i="1">
                                <a:solidFill>
                                  <a:schemeClr val="bg2">
                                    <a:lumMod val="10000"/>
                                  </a:schemeClr>
                                </a:solidFill>
                                <a:latin typeface="Cambria Math" panose="02040503050406030204" pitchFamily="18" charset="0"/>
                              </a:rPr>
                            </m:ctrlPr>
                          </m:funcPr>
                          <m:fName>
                            <m:r>
                              <m:rPr>
                                <m:sty m:val="p"/>
                              </m:rPr>
                              <a:rPr lang="en-US" sz="2000">
                                <a:solidFill>
                                  <a:schemeClr val="bg2">
                                    <a:lumMod val="10000"/>
                                  </a:schemeClr>
                                </a:solidFill>
                                <a:latin typeface="Cambria Math" panose="02040503050406030204" pitchFamily="18" charset="0"/>
                              </a:rPr>
                              <m:t>exp</m:t>
                            </m:r>
                          </m:fName>
                          <m:e>
                            <m:d>
                              <m:dPr>
                                <m:ctrlPr>
                                  <a:rPr lang="en-US" sz="2000" i="1">
                                    <a:solidFill>
                                      <a:schemeClr val="bg2">
                                        <a:lumMod val="10000"/>
                                      </a:schemeClr>
                                    </a:solidFill>
                                    <a:latin typeface="Cambria Math" panose="02040503050406030204" pitchFamily="18" charset="0"/>
                                  </a:rPr>
                                </m:ctrlPr>
                              </m:dPr>
                              <m:e>
                                <m:r>
                                  <a:rPr lang="en-US" sz="2000" i="1">
                                    <a:solidFill>
                                      <a:schemeClr val="bg2">
                                        <a:lumMod val="10000"/>
                                      </a:schemeClr>
                                    </a:solidFill>
                                    <a:latin typeface="Cambria Math" panose="02040503050406030204" pitchFamily="18" charset="0"/>
                                  </a:rPr>
                                  <m:t>−</m:t>
                                </m:r>
                                <m:r>
                                  <a:rPr lang="en-US" sz="2000" i="1">
                                    <a:solidFill>
                                      <a:schemeClr val="bg2">
                                        <a:lumMod val="10000"/>
                                      </a:schemeClr>
                                    </a:solidFill>
                                    <a:latin typeface="Cambria Math" panose="02040503050406030204" pitchFamily="18" charset="0"/>
                                  </a:rPr>
                                  <m:t>𝑠𝑥</m:t>
                                </m:r>
                              </m:e>
                            </m:d>
                          </m:e>
                        </m:func>
                      </m:num>
                      <m:den>
                        <m:sSup>
                          <m:sSupPr>
                            <m:ctrlPr>
                              <a:rPr lang="en-US" sz="2000" i="1">
                                <a:solidFill>
                                  <a:schemeClr val="bg2">
                                    <a:lumMod val="10000"/>
                                  </a:schemeClr>
                                </a:solidFill>
                                <a:latin typeface="Cambria Math" panose="02040503050406030204" pitchFamily="18" charset="0"/>
                              </a:rPr>
                            </m:ctrlPr>
                          </m:sSupPr>
                          <m:e>
                            <m:d>
                              <m:dPr>
                                <m:ctrlPr>
                                  <a:rPr lang="en-US" sz="2000" i="1">
                                    <a:solidFill>
                                      <a:schemeClr val="bg2">
                                        <a:lumMod val="10000"/>
                                      </a:schemeClr>
                                    </a:solidFill>
                                    <a:latin typeface="Cambria Math" panose="02040503050406030204" pitchFamily="18" charset="0"/>
                                  </a:rPr>
                                </m:ctrlPr>
                              </m:dPr>
                              <m:e>
                                <m:r>
                                  <a:rPr lang="en-US" sz="2000" i="1">
                                    <a:solidFill>
                                      <a:schemeClr val="bg2">
                                        <a:lumMod val="10000"/>
                                      </a:schemeClr>
                                    </a:solidFill>
                                    <a:latin typeface="Cambria Math" panose="02040503050406030204" pitchFamily="18" charset="0"/>
                                  </a:rPr>
                                  <m:t>1+</m:t>
                                </m:r>
                                <m:func>
                                  <m:funcPr>
                                    <m:ctrlPr>
                                      <a:rPr lang="en-US" sz="2000" i="1">
                                        <a:solidFill>
                                          <a:schemeClr val="bg2">
                                            <a:lumMod val="10000"/>
                                          </a:schemeClr>
                                        </a:solidFill>
                                        <a:latin typeface="Cambria Math" panose="02040503050406030204" pitchFamily="18" charset="0"/>
                                      </a:rPr>
                                    </m:ctrlPr>
                                  </m:funcPr>
                                  <m:fName>
                                    <m:r>
                                      <m:rPr>
                                        <m:sty m:val="p"/>
                                      </m:rPr>
                                      <a:rPr lang="en-US" sz="2000">
                                        <a:solidFill>
                                          <a:schemeClr val="bg2">
                                            <a:lumMod val="10000"/>
                                          </a:schemeClr>
                                        </a:solidFill>
                                        <a:latin typeface="Cambria Math" panose="02040503050406030204" pitchFamily="18" charset="0"/>
                                      </a:rPr>
                                      <m:t>exp</m:t>
                                    </m:r>
                                  </m:fName>
                                  <m:e>
                                    <m:d>
                                      <m:dPr>
                                        <m:ctrlPr>
                                          <a:rPr lang="en-US" sz="2000" i="1">
                                            <a:solidFill>
                                              <a:schemeClr val="bg2">
                                                <a:lumMod val="10000"/>
                                              </a:schemeClr>
                                            </a:solidFill>
                                            <a:latin typeface="Cambria Math" panose="02040503050406030204" pitchFamily="18" charset="0"/>
                                          </a:rPr>
                                        </m:ctrlPr>
                                      </m:dPr>
                                      <m:e>
                                        <m:r>
                                          <a:rPr lang="en-US" sz="2000" i="1">
                                            <a:solidFill>
                                              <a:schemeClr val="bg2">
                                                <a:lumMod val="10000"/>
                                              </a:schemeClr>
                                            </a:solidFill>
                                            <a:latin typeface="Cambria Math" panose="02040503050406030204" pitchFamily="18" charset="0"/>
                                          </a:rPr>
                                          <m:t>−</m:t>
                                        </m:r>
                                        <m:r>
                                          <a:rPr lang="en-US" sz="2000" i="1">
                                            <a:solidFill>
                                              <a:schemeClr val="bg2">
                                                <a:lumMod val="10000"/>
                                              </a:schemeClr>
                                            </a:solidFill>
                                            <a:latin typeface="Cambria Math" panose="02040503050406030204" pitchFamily="18" charset="0"/>
                                          </a:rPr>
                                          <m:t>𝑠𝑥</m:t>
                                        </m:r>
                                      </m:e>
                                    </m:d>
                                  </m:e>
                                </m:func>
                              </m:e>
                            </m:d>
                          </m:e>
                          <m:sup>
                            <m:r>
                              <a:rPr lang="en-US" sz="2000">
                                <a:solidFill>
                                  <a:schemeClr val="bg2">
                                    <a:lumMod val="10000"/>
                                  </a:schemeClr>
                                </a:solidFill>
                                <a:latin typeface="Cambria Math" panose="02040503050406030204" pitchFamily="18" charset="0"/>
                              </a:rPr>
                              <m:t>2</m:t>
                            </m:r>
                          </m:sup>
                        </m:sSup>
                      </m:den>
                    </m:f>
                  </m:oMath>
                </a14:m>
                <a:endParaRPr lang="en-US" sz="2000" dirty="0">
                  <a:solidFill>
                    <a:schemeClr val="bg2">
                      <a:lumMod val="10000"/>
                    </a:schemeClr>
                  </a:solidFill>
                </a:endParaRPr>
              </a:p>
              <a:p>
                <a:pPr marL="285750" indent="-285750" algn="just">
                  <a:buFont typeface="Arial" panose="020B0604020202020204" pitchFamily="34" charset="0"/>
                  <a:buChar char="•"/>
                </a:pPr>
                <a:endParaRPr lang="en-US" sz="2000" dirty="0">
                  <a:solidFill>
                    <a:schemeClr val="bg2">
                      <a:lumMod val="10000"/>
                    </a:schemeClr>
                  </a:solidFill>
                </a:endParaRPr>
              </a:p>
            </p:txBody>
          </p:sp>
        </mc:Choice>
        <mc:Fallback>
          <p:sp>
            <p:nvSpPr>
              <p:cNvPr id="3" name="TextBox 2">
                <a:extLst>
                  <a:ext uri="{FF2B5EF4-FFF2-40B4-BE49-F238E27FC236}">
                    <a16:creationId xmlns:a16="http://schemas.microsoft.com/office/drawing/2014/main" id="{B19506C4-8251-0DD2-F07A-B004CFA321DB}"/>
                  </a:ext>
                </a:extLst>
              </p:cNvPr>
              <p:cNvSpPr txBox="1">
                <a:spLocks noRot="1" noChangeAspect="1" noMove="1" noResize="1" noEditPoints="1" noAdjustHandles="1" noChangeArrowheads="1" noChangeShapeType="1" noTextEdit="1"/>
              </p:cNvSpPr>
              <p:nvPr/>
            </p:nvSpPr>
            <p:spPr>
              <a:xfrm>
                <a:off x="446227" y="981640"/>
                <a:ext cx="8251546" cy="4679230"/>
              </a:xfrm>
              <a:prstGeom prst="rect">
                <a:avLst/>
              </a:prstGeom>
              <a:blipFill>
                <a:blip r:embed="rId3"/>
                <a:stretch>
                  <a:fillRect l="-739" t="-651" r="-7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AF28ABC-59A0-F591-0ECF-C0F91036C429}"/>
              </a:ext>
            </a:extLst>
          </p:cNvPr>
          <p:cNvPicPr>
            <a:picLocks noChangeAspect="1"/>
          </p:cNvPicPr>
          <p:nvPr/>
        </p:nvPicPr>
        <p:blipFill>
          <a:blip r:embed="rId4"/>
          <a:stretch>
            <a:fillRect/>
          </a:stretch>
        </p:blipFill>
        <p:spPr>
          <a:xfrm>
            <a:off x="1157079" y="3220517"/>
            <a:ext cx="6961516" cy="660904"/>
          </a:xfrm>
          <a:prstGeom prst="rect">
            <a:avLst/>
          </a:prstGeom>
        </p:spPr>
      </p:pic>
      <p:sp>
        <p:nvSpPr>
          <p:cNvPr id="5" name="Rectangle 4">
            <a:extLst>
              <a:ext uri="{FF2B5EF4-FFF2-40B4-BE49-F238E27FC236}">
                <a16:creationId xmlns:a16="http://schemas.microsoft.com/office/drawing/2014/main" id="{699B4E66-9E52-A8DF-4FE2-27F52352FB24}"/>
              </a:ext>
            </a:extLst>
          </p:cNvPr>
          <p:cNvSpPr/>
          <p:nvPr/>
        </p:nvSpPr>
        <p:spPr>
          <a:xfrm>
            <a:off x="2340864" y="3331667"/>
            <a:ext cx="1075335" cy="416966"/>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FF5237E-49FD-385C-E333-A94BA5801A69}"/>
              </a:ext>
            </a:extLst>
          </p:cNvPr>
          <p:cNvCxnSpPr/>
          <p:nvPr/>
        </p:nvCxnSpPr>
        <p:spPr>
          <a:xfrm flipV="1">
            <a:off x="1233888" y="3771021"/>
            <a:ext cx="1651958" cy="472595"/>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814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013CF4-4B02-AD51-BEE0-33A2E3A322F3}"/>
              </a:ext>
            </a:extLst>
          </p:cNvPr>
          <p:cNvSpPr txBox="1"/>
          <p:nvPr/>
        </p:nvSpPr>
        <p:spPr>
          <a:xfrm>
            <a:off x="198521" y="210553"/>
            <a:ext cx="8213339" cy="523220"/>
          </a:xfrm>
          <a:prstGeom prst="rect">
            <a:avLst/>
          </a:prstGeom>
          <a:noFill/>
        </p:spPr>
        <p:txBody>
          <a:bodyPr wrap="none" rtlCol="0">
            <a:spAutoFit/>
          </a:bodyPr>
          <a:lstStyle/>
          <a:p>
            <a:r>
              <a:rPr lang="en-US" sz="2800" dirty="0" err="1"/>
              <a:t>NeuS</a:t>
            </a:r>
            <a:r>
              <a:rPr lang="en-US" sz="2800" dirty="0"/>
              <a:t>: </a:t>
            </a:r>
            <a:r>
              <a:rPr lang="en-US" sz="1600" dirty="0"/>
              <a:t>Learning Neural Implicit Surfaces by Volume Rendering for Multi-view Reconstruction</a:t>
            </a:r>
            <a:endParaRPr lang="en-US" sz="2400" dirty="0"/>
          </a:p>
        </p:txBody>
      </p:sp>
      <p:pic>
        <p:nvPicPr>
          <p:cNvPr id="6" name="Picture 5">
            <a:extLst>
              <a:ext uri="{FF2B5EF4-FFF2-40B4-BE49-F238E27FC236}">
                <a16:creationId xmlns:a16="http://schemas.microsoft.com/office/drawing/2014/main" id="{B0A64FA0-58A0-5615-3E5A-8875120E05B6}"/>
              </a:ext>
            </a:extLst>
          </p:cNvPr>
          <p:cNvPicPr>
            <a:picLocks noChangeAspect="1"/>
          </p:cNvPicPr>
          <p:nvPr/>
        </p:nvPicPr>
        <p:blipFill rotWithShape="1">
          <a:blip r:embed="rId2"/>
          <a:srcRect b="4073"/>
          <a:stretch/>
        </p:blipFill>
        <p:spPr>
          <a:xfrm>
            <a:off x="198521" y="1592035"/>
            <a:ext cx="4305335" cy="3045801"/>
          </a:xfrm>
          <a:prstGeom prst="rect">
            <a:avLst/>
          </a:prstGeom>
        </p:spPr>
      </p:pic>
      <p:pic>
        <p:nvPicPr>
          <p:cNvPr id="8" name="Picture 7">
            <a:extLst>
              <a:ext uri="{FF2B5EF4-FFF2-40B4-BE49-F238E27FC236}">
                <a16:creationId xmlns:a16="http://schemas.microsoft.com/office/drawing/2014/main" id="{CEA9060E-C5B3-280D-3CAE-1C55BA77A3D6}"/>
              </a:ext>
            </a:extLst>
          </p:cNvPr>
          <p:cNvPicPr>
            <a:picLocks noChangeAspect="1"/>
          </p:cNvPicPr>
          <p:nvPr/>
        </p:nvPicPr>
        <p:blipFill rotWithShape="1">
          <a:blip r:embed="rId3"/>
          <a:srcRect b="4073"/>
          <a:stretch/>
        </p:blipFill>
        <p:spPr>
          <a:xfrm>
            <a:off x="4770521" y="1592035"/>
            <a:ext cx="4268081" cy="3045801"/>
          </a:xfrm>
          <a:prstGeom prst="rect">
            <a:avLst/>
          </a:prstGeom>
        </p:spPr>
      </p:pic>
    </p:spTree>
    <p:extLst>
      <p:ext uri="{BB962C8B-B14F-4D97-AF65-F5344CB8AC3E}">
        <p14:creationId xmlns:p14="http://schemas.microsoft.com/office/powerpoint/2010/main" val="2323049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013CF4-4B02-AD51-BEE0-33A2E3A322F3}"/>
              </a:ext>
            </a:extLst>
          </p:cNvPr>
          <p:cNvSpPr txBox="1"/>
          <p:nvPr/>
        </p:nvSpPr>
        <p:spPr>
          <a:xfrm>
            <a:off x="198521" y="210553"/>
            <a:ext cx="5137689" cy="523220"/>
          </a:xfrm>
          <a:prstGeom prst="rect">
            <a:avLst/>
          </a:prstGeom>
          <a:noFill/>
        </p:spPr>
        <p:txBody>
          <a:bodyPr wrap="none" rtlCol="0">
            <a:spAutoFit/>
          </a:bodyPr>
          <a:lstStyle/>
          <a:p>
            <a:r>
              <a:rPr lang="en-US" sz="2800" dirty="0" err="1"/>
              <a:t>VolSDF</a:t>
            </a:r>
            <a:r>
              <a:rPr lang="en-US" sz="2800" dirty="0"/>
              <a:t>: </a:t>
            </a:r>
            <a:r>
              <a:rPr lang="en-US" sz="1600" dirty="0"/>
              <a:t>Volume Rendering of Neural Implicit Surfaces</a:t>
            </a:r>
          </a:p>
        </p:txBody>
      </p:sp>
      <p:pic>
        <p:nvPicPr>
          <p:cNvPr id="7" name="Picture 6">
            <a:extLst>
              <a:ext uri="{FF2B5EF4-FFF2-40B4-BE49-F238E27FC236}">
                <a16:creationId xmlns:a16="http://schemas.microsoft.com/office/drawing/2014/main" id="{871FFCFF-1EDC-3DF1-A163-AFFFFE6BBC9E}"/>
              </a:ext>
            </a:extLst>
          </p:cNvPr>
          <p:cNvPicPr>
            <a:picLocks noChangeAspect="1"/>
          </p:cNvPicPr>
          <p:nvPr/>
        </p:nvPicPr>
        <p:blipFill>
          <a:blip r:embed="rId3"/>
          <a:stretch>
            <a:fillRect/>
          </a:stretch>
        </p:blipFill>
        <p:spPr>
          <a:xfrm>
            <a:off x="0" y="1076049"/>
            <a:ext cx="9144000" cy="177623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9A3428F-09D8-3FEB-3C05-294D4CAC56F3}"/>
                  </a:ext>
                </a:extLst>
              </p:cNvPr>
              <p:cNvSpPr txBox="1"/>
              <p:nvPr/>
            </p:nvSpPr>
            <p:spPr>
              <a:xfrm>
                <a:off x="446227" y="3697667"/>
                <a:ext cx="8251546" cy="1896994"/>
              </a:xfrm>
              <a:prstGeom prst="rect">
                <a:avLst/>
              </a:prstGeom>
              <a:noFill/>
            </p:spPr>
            <p:txBody>
              <a:bodyPr wrap="square" rtlCol="0">
                <a:spAutoFit/>
              </a:bodyPr>
              <a:lstStyle/>
              <a:p>
                <a:pPr algn="just"/>
                <a:r>
                  <a:rPr lang="en-US" sz="2000" dirty="0">
                    <a:solidFill>
                      <a:schemeClr val="bg2">
                        <a:lumMod val="10000"/>
                      </a:schemeClr>
                    </a:solidFill>
                  </a:rPr>
                  <a:t>SDF guided volume rendering:</a:t>
                </a:r>
                <a:endParaRPr lang="en-US" sz="2000" b="0" i="0" dirty="0">
                  <a:solidFill>
                    <a:schemeClr val="bg2">
                      <a:lumMod val="10000"/>
                    </a:schemeClr>
                  </a:solidFill>
                </a:endParaRPr>
              </a:p>
              <a:p>
                <a:pPr marL="285750" indent="-285750" algn="just">
                  <a:buFont typeface="Arial" panose="020B0604020202020204" pitchFamily="34" charset="0"/>
                  <a:buChar char="•"/>
                </a:pPr>
                <a14:m>
                  <m:oMath xmlns:m="http://schemas.openxmlformats.org/officeDocument/2006/math">
                    <m:r>
                      <a:rPr lang="en-US" sz="2000" b="0" i="1" smtClean="0">
                        <a:solidFill>
                          <a:schemeClr val="bg2">
                            <a:lumMod val="10000"/>
                          </a:schemeClr>
                        </a:solidFill>
                        <a:latin typeface="Cambria Math" panose="02040503050406030204" pitchFamily="18" charset="0"/>
                      </a:rPr>
                      <m:t>𝜎</m:t>
                    </m:r>
                    <m:d>
                      <m:dPr>
                        <m:ctrlPr>
                          <a:rPr lang="en-US" sz="2000" b="0" i="1" smtClean="0">
                            <a:solidFill>
                              <a:schemeClr val="bg2">
                                <a:lumMod val="10000"/>
                              </a:schemeClr>
                            </a:solidFill>
                            <a:latin typeface="Cambria Math" panose="02040503050406030204" pitchFamily="18" charset="0"/>
                          </a:rPr>
                        </m:ctrlPr>
                      </m:dPr>
                      <m:e>
                        <m:r>
                          <a:rPr lang="en-US" sz="2000" b="0" i="1" smtClean="0">
                            <a:solidFill>
                              <a:schemeClr val="bg2">
                                <a:lumMod val="10000"/>
                              </a:schemeClr>
                            </a:solidFill>
                            <a:latin typeface="Cambria Math" panose="02040503050406030204" pitchFamily="18" charset="0"/>
                          </a:rPr>
                          <m:t>𝑥</m:t>
                        </m:r>
                      </m:e>
                    </m:d>
                    <m:r>
                      <a:rPr lang="en-US" sz="2000" b="0" i="1" smtClean="0">
                        <a:solidFill>
                          <a:schemeClr val="bg2">
                            <a:lumMod val="10000"/>
                          </a:schemeClr>
                        </a:solidFill>
                        <a:latin typeface="Cambria Math" panose="02040503050406030204" pitchFamily="18" charset="0"/>
                      </a:rPr>
                      <m:t>=</m:t>
                    </m:r>
                    <m:r>
                      <a:rPr lang="en-US" sz="2000" b="0" i="1" smtClean="0">
                        <a:solidFill>
                          <a:schemeClr val="bg2">
                            <a:lumMod val="10000"/>
                          </a:schemeClr>
                        </a:solidFill>
                        <a:latin typeface="Cambria Math" panose="02040503050406030204" pitchFamily="18" charset="0"/>
                      </a:rPr>
                      <m:t>𝛼</m:t>
                    </m:r>
                    <m:sSub>
                      <m:sSubPr>
                        <m:ctrlPr>
                          <a:rPr lang="en-US" sz="2000" b="0" i="1" smtClean="0">
                            <a:solidFill>
                              <a:schemeClr val="bg2">
                                <a:lumMod val="10000"/>
                              </a:schemeClr>
                            </a:solidFill>
                            <a:latin typeface="Cambria Math" panose="02040503050406030204" pitchFamily="18" charset="0"/>
                          </a:rPr>
                        </m:ctrlPr>
                      </m:sSubPr>
                      <m:e>
                        <m:r>
                          <m:rPr>
                            <m:sty m:val="p"/>
                          </m:rPr>
                          <a:rPr lang="en-US" sz="2000" b="0" i="0" smtClean="0">
                            <a:solidFill>
                              <a:schemeClr val="bg2">
                                <a:lumMod val="10000"/>
                              </a:schemeClr>
                            </a:solidFill>
                            <a:latin typeface="Cambria Math" panose="02040503050406030204" pitchFamily="18" charset="0"/>
                          </a:rPr>
                          <m:t>Ψ</m:t>
                        </m:r>
                      </m:e>
                      <m:sub>
                        <m:r>
                          <a:rPr lang="en-US" sz="2000" b="0" i="1" smtClean="0">
                            <a:solidFill>
                              <a:schemeClr val="bg2">
                                <a:lumMod val="10000"/>
                              </a:schemeClr>
                            </a:solidFill>
                            <a:latin typeface="Cambria Math" panose="02040503050406030204" pitchFamily="18" charset="0"/>
                          </a:rPr>
                          <m:t>𝛽</m:t>
                        </m:r>
                      </m:sub>
                    </m:sSub>
                    <m:d>
                      <m:dPr>
                        <m:ctrlPr>
                          <a:rPr lang="en-US" sz="2000" b="0" i="1" smtClean="0">
                            <a:solidFill>
                              <a:schemeClr val="bg2">
                                <a:lumMod val="10000"/>
                              </a:schemeClr>
                            </a:solidFill>
                            <a:latin typeface="Cambria Math" panose="02040503050406030204" pitchFamily="18" charset="0"/>
                          </a:rPr>
                        </m:ctrlPr>
                      </m:dPr>
                      <m:e>
                        <m:r>
                          <a:rPr lang="en-US" sz="2000" b="0" i="1" smtClean="0">
                            <a:solidFill>
                              <a:schemeClr val="bg2">
                                <a:lumMod val="10000"/>
                              </a:schemeClr>
                            </a:solidFill>
                            <a:latin typeface="Cambria Math" panose="02040503050406030204" pitchFamily="18" charset="0"/>
                          </a:rPr>
                          <m:t>−</m:t>
                        </m:r>
                        <m:sSub>
                          <m:sSubPr>
                            <m:ctrlPr>
                              <a:rPr lang="en-US" sz="2000" b="0" i="1" smtClean="0">
                                <a:solidFill>
                                  <a:schemeClr val="bg2">
                                    <a:lumMod val="10000"/>
                                  </a:schemeClr>
                                </a:solidFill>
                                <a:latin typeface="Cambria Math" panose="02040503050406030204" pitchFamily="18" charset="0"/>
                              </a:rPr>
                            </m:ctrlPr>
                          </m:sSubPr>
                          <m:e>
                            <m:r>
                              <a:rPr lang="en-US" sz="2000" b="0" i="1" smtClean="0">
                                <a:solidFill>
                                  <a:schemeClr val="bg2">
                                    <a:lumMod val="10000"/>
                                  </a:schemeClr>
                                </a:solidFill>
                                <a:latin typeface="Cambria Math" panose="02040503050406030204" pitchFamily="18" charset="0"/>
                              </a:rPr>
                              <m:t>𝑑</m:t>
                            </m:r>
                          </m:e>
                          <m:sub>
                            <m:r>
                              <m:rPr>
                                <m:sty m:val="p"/>
                              </m:rPr>
                              <a:rPr lang="en-US" sz="2000" b="0" i="0" smtClean="0">
                                <a:solidFill>
                                  <a:schemeClr val="bg2">
                                    <a:lumMod val="10000"/>
                                  </a:schemeClr>
                                </a:solidFill>
                                <a:latin typeface="Cambria Math" panose="02040503050406030204" pitchFamily="18" charset="0"/>
                              </a:rPr>
                              <m:t>Ω</m:t>
                            </m:r>
                          </m:sub>
                        </m:sSub>
                        <m:d>
                          <m:dPr>
                            <m:ctrlPr>
                              <a:rPr lang="en-US" sz="2000" b="0" i="1" smtClean="0">
                                <a:solidFill>
                                  <a:schemeClr val="bg2">
                                    <a:lumMod val="10000"/>
                                  </a:schemeClr>
                                </a:solidFill>
                                <a:latin typeface="Cambria Math" panose="02040503050406030204" pitchFamily="18" charset="0"/>
                              </a:rPr>
                            </m:ctrlPr>
                          </m:dPr>
                          <m:e>
                            <m:r>
                              <a:rPr lang="en-US" sz="2000" b="0" i="1" smtClean="0">
                                <a:solidFill>
                                  <a:schemeClr val="bg2">
                                    <a:lumMod val="10000"/>
                                  </a:schemeClr>
                                </a:solidFill>
                                <a:latin typeface="Cambria Math" panose="02040503050406030204" pitchFamily="18" charset="0"/>
                              </a:rPr>
                              <m:t>𝑥</m:t>
                            </m:r>
                          </m:e>
                        </m:d>
                      </m:e>
                    </m:d>
                  </m:oMath>
                </a14:m>
                <a:endParaRPr lang="en-US" sz="2000" b="0" dirty="0">
                  <a:solidFill>
                    <a:schemeClr val="bg2">
                      <a:lumMod val="10000"/>
                    </a:schemeClr>
                  </a:solidFill>
                </a:endParaRPr>
              </a:p>
              <a:p>
                <a:pPr marL="285750" indent="-285750" algn="just">
                  <a:buFont typeface="Arial" panose="020B0604020202020204" pitchFamily="34" charset="0"/>
                  <a:buChar char="•"/>
                </a:pPr>
                <a14:m>
                  <m:oMath xmlns:m="http://schemas.openxmlformats.org/officeDocument/2006/math">
                    <m:sSub>
                      <m:sSubPr>
                        <m:ctrlPr>
                          <a:rPr lang="en-US" sz="2000" b="0" i="1" smtClean="0">
                            <a:solidFill>
                              <a:schemeClr val="bg2">
                                <a:lumMod val="10000"/>
                              </a:schemeClr>
                            </a:solidFill>
                            <a:latin typeface="Cambria Math" panose="02040503050406030204" pitchFamily="18" charset="0"/>
                          </a:rPr>
                        </m:ctrlPr>
                      </m:sSubPr>
                      <m:e>
                        <m:r>
                          <m:rPr>
                            <m:sty m:val="p"/>
                          </m:rPr>
                          <a:rPr lang="en-US" sz="2000" b="0" i="0" smtClean="0">
                            <a:solidFill>
                              <a:schemeClr val="bg2">
                                <a:lumMod val="10000"/>
                              </a:schemeClr>
                            </a:solidFill>
                            <a:latin typeface="Cambria Math" panose="02040503050406030204" pitchFamily="18" charset="0"/>
                          </a:rPr>
                          <m:t>Ψ</m:t>
                        </m:r>
                      </m:e>
                      <m:sub>
                        <m:r>
                          <a:rPr lang="en-US" sz="2000" b="0" i="1" smtClean="0">
                            <a:solidFill>
                              <a:schemeClr val="bg2">
                                <a:lumMod val="10000"/>
                              </a:schemeClr>
                            </a:solidFill>
                            <a:latin typeface="Cambria Math" panose="02040503050406030204" pitchFamily="18" charset="0"/>
                          </a:rPr>
                          <m:t>𝛽</m:t>
                        </m:r>
                      </m:sub>
                    </m:sSub>
                    <m:d>
                      <m:dPr>
                        <m:ctrlPr>
                          <a:rPr lang="en-US" sz="2000" b="0" i="1" smtClean="0">
                            <a:solidFill>
                              <a:schemeClr val="bg2">
                                <a:lumMod val="10000"/>
                              </a:schemeClr>
                            </a:solidFill>
                            <a:latin typeface="Cambria Math" panose="02040503050406030204" pitchFamily="18" charset="0"/>
                          </a:rPr>
                        </m:ctrlPr>
                      </m:dPr>
                      <m:e>
                        <m:r>
                          <a:rPr lang="en-US" sz="2000" b="0" i="1" smtClean="0">
                            <a:solidFill>
                              <a:schemeClr val="bg2">
                                <a:lumMod val="10000"/>
                              </a:schemeClr>
                            </a:solidFill>
                            <a:latin typeface="Cambria Math" panose="02040503050406030204" pitchFamily="18" charset="0"/>
                          </a:rPr>
                          <m:t>𝑠</m:t>
                        </m:r>
                      </m:e>
                    </m:d>
                    <m:r>
                      <a:rPr lang="en-US" sz="2000" b="0" i="1" smtClean="0">
                        <a:solidFill>
                          <a:schemeClr val="bg2">
                            <a:lumMod val="10000"/>
                          </a:schemeClr>
                        </a:solidFill>
                        <a:latin typeface="Cambria Math" panose="02040503050406030204" pitchFamily="18" charset="0"/>
                      </a:rPr>
                      <m:t>=</m:t>
                    </m:r>
                    <m:d>
                      <m:dPr>
                        <m:begChr m:val="{"/>
                        <m:endChr m:val=""/>
                        <m:ctrlPr>
                          <a:rPr lang="en-US" sz="2000" b="0" i="1" smtClean="0">
                            <a:solidFill>
                              <a:schemeClr val="bg2">
                                <a:lumMod val="10000"/>
                              </a:schemeClr>
                            </a:solidFill>
                            <a:latin typeface="Cambria Math" panose="02040503050406030204" pitchFamily="18" charset="0"/>
                          </a:rPr>
                        </m:ctrlPr>
                      </m:dPr>
                      <m:e>
                        <m:eqArr>
                          <m:eqArrPr>
                            <m:ctrlPr>
                              <a:rPr lang="en-US" sz="2000" b="0" i="1" smtClean="0">
                                <a:solidFill>
                                  <a:schemeClr val="bg2">
                                    <a:lumMod val="10000"/>
                                  </a:schemeClr>
                                </a:solidFill>
                                <a:latin typeface="Cambria Math" panose="02040503050406030204" pitchFamily="18" charset="0"/>
                              </a:rPr>
                            </m:ctrlPr>
                          </m:eqArrPr>
                          <m:e>
                            <m:f>
                              <m:fPr>
                                <m:ctrlPr>
                                  <a:rPr lang="en-US" sz="2000" b="0" i="1" smtClean="0">
                                    <a:solidFill>
                                      <a:schemeClr val="bg2">
                                        <a:lumMod val="10000"/>
                                      </a:schemeClr>
                                    </a:solidFill>
                                    <a:latin typeface="Cambria Math" panose="02040503050406030204" pitchFamily="18" charset="0"/>
                                  </a:rPr>
                                </m:ctrlPr>
                              </m:fPr>
                              <m:num>
                                <m:r>
                                  <a:rPr lang="en-US" sz="2000" b="0" i="1" smtClean="0">
                                    <a:solidFill>
                                      <a:schemeClr val="bg2">
                                        <a:lumMod val="10000"/>
                                      </a:schemeClr>
                                    </a:solidFill>
                                    <a:latin typeface="Cambria Math" panose="02040503050406030204" pitchFamily="18" charset="0"/>
                                  </a:rPr>
                                  <m:t>1</m:t>
                                </m:r>
                              </m:num>
                              <m:den>
                                <m:r>
                                  <a:rPr lang="en-US" sz="2000" b="0" i="1" smtClean="0">
                                    <a:solidFill>
                                      <a:schemeClr val="bg2">
                                        <a:lumMod val="10000"/>
                                      </a:schemeClr>
                                    </a:solidFill>
                                    <a:latin typeface="Cambria Math" panose="02040503050406030204" pitchFamily="18" charset="0"/>
                                  </a:rPr>
                                  <m:t>2</m:t>
                                </m:r>
                              </m:den>
                            </m:f>
                            <m:func>
                              <m:funcPr>
                                <m:ctrlPr>
                                  <a:rPr lang="en-US" sz="2000" b="0" i="1" smtClean="0">
                                    <a:solidFill>
                                      <a:schemeClr val="bg2">
                                        <a:lumMod val="10000"/>
                                      </a:schemeClr>
                                    </a:solidFill>
                                    <a:latin typeface="Cambria Math" panose="02040503050406030204" pitchFamily="18" charset="0"/>
                                  </a:rPr>
                                </m:ctrlPr>
                              </m:funcPr>
                              <m:fName>
                                <m:r>
                                  <m:rPr>
                                    <m:sty m:val="p"/>
                                  </m:rPr>
                                  <a:rPr lang="en-US" sz="2000" b="0" i="0" smtClean="0">
                                    <a:solidFill>
                                      <a:schemeClr val="bg2">
                                        <a:lumMod val="10000"/>
                                      </a:schemeClr>
                                    </a:solidFill>
                                    <a:latin typeface="Cambria Math" panose="02040503050406030204" pitchFamily="18" charset="0"/>
                                  </a:rPr>
                                  <m:t>exp</m:t>
                                </m:r>
                              </m:fName>
                              <m:e>
                                <m:d>
                                  <m:dPr>
                                    <m:ctrlPr>
                                      <a:rPr lang="en-US" sz="2000" b="0" i="1" smtClean="0">
                                        <a:solidFill>
                                          <a:schemeClr val="bg2">
                                            <a:lumMod val="10000"/>
                                          </a:schemeClr>
                                        </a:solidFill>
                                        <a:latin typeface="Cambria Math" panose="02040503050406030204" pitchFamily="18" charset="0"/>
                                      </a:rPr>
                                    </m:ctrlPr>
                                  </m:dPr>
                                  <m:e>
                                    <m:f>
                                      <m:fPr>
                                        <m:ctrlPr>
                                          <a:rPr lang="en-US" sz="2000" b="0" i="1" smtClean="0">
                                            <a:solidFill>
                                              <a:schemeClr val="bg2">
                                                <a:lumMod val="10000"/>
                                              </a:schemeClr>
                                            </a:solidFill>
                                            <a:latin typeface="Cambria Math" panose="02040503050406030204" pitchFamily="18" charset="0"/>
                                          </a:rPr>
                                        </m:ctrlPr>
                                      </m:fPr>
                                      <m:num>
                                        <m:r>
                                          <a:rPr lang="en-US" sz="2000" b="0" i="1" smtClean="0">
                                            <a:solidFill>
                                              <a:schemeClr val="bg2">
                                                <a:lumMod val="10000"/>
                                              </a:schemeClr>
                                            </a:solidFill>
                                            <a:latin typeface="Cambria Math" panose="02040503050406030204" pitchFamily="18" charset="0"/>
                                          </a:rPr>
                                          <m:t>𝑠</m:t>
                                        </m:r>
                                      </m:num>
                                      <m:den>
                                        <m:r>
                                          <a:rPr lang="en-US" sz="2000" b="0" i="1" smtClean="0">
                                            <a:solidFill>
                                              <a:schemeClr val="bg2">
                                                <a:lumMod val="10000"/>
                                              </a:schemeClr>
                                            </a:solidFill>
                                            <a:latin typeface="Cambria Math" panose="02040503050406030204" pitchFamily="18" charset="0"/>
                                          </a:rPr>
                                          <m:t>𝛽</m:t>
                                        </m:r>
                                      </m:den>
                                    </m:f>
                                  </m:e>
                                </m:d>
                              </m:e>
                            </m:func>
                            <m:r>
                              <a:rPr lang="en-US" sz="2000" b="0" i="1" smtClean="0">
                                <a:solidFill>
                                  <a:schemeClr val="bg2">
                                    <a:lumMod val="10000"/>
                                  </a:schemeClr>
                                </a:solidFill>
                                <a:latin typeface="Cambria Math" panose="02040503050406030204" pitchFamily="18" charset="0"/>
                              </a:rPr>
                              <m:t>, </m:t>
                            </m:r>
                            <m:r>
                              <a:rPr lang="en-US" sz="2000" b="0" i="1" smtClean="0">
                                <a:solidFill>
                                  <a:schemeClr val="bg2">
                                    <a:lumMod val="10000"/>
                                  </a:schemeClr>
                                </a:solidFill>
                                <a:latin typeface="Cambria Math" panose="02040503050406030204" pitchFamily="18" charset="0"/>
                              </a:rPr>
                              <m:t>𝑖𝑓</m:t>
                            </m:r>
                            <m:r>
                              <a:rPr lang="en-US" sz="2000" b="0" i="1" smtClean="0">
                                <a:solidFill>
                                  <a:schemeClr val="bg2">
                                    <a:lumMod val="10000"/>
                                  </a:schemeClr>
                                </a:solidFill>
                                <a:latin typeface="Cambria Math" panose="02040503050406030204" pitchFamily="18" charset="0"/>
                              </a:rPr>
                              <m:t> </m:t>
                            </m:r>
                            <m:r>
                              <a:rPr lang="en-US" sz="2000" b="0" i="1" smtClean="0">
                                <a:solidFill>
                                  <a:schemeClr val="bg2">
                                    <a:lumMod val="10000"/>
                                  </a:schemeClr>
                                </a:solidFill>
                                <a:latin typeface="Cambria Math" panose="02040503050406030204" pitchFamily="18" charset="0"/>
                              </a:rPr>
                              <m:t>𝑠</m:t>
                            </m:r>
                            <m:r>
                              <a:rPr lang="en-US" sz="2000" b="0" i="1" smtClean="0">
                                <a:solidFill>
                                  <a:schemeClr val="bg2">
                                    <a:lumMod val="10000"/>
                                  </a:schemeClr>
                                </a:solidFill>
                                <a:latin typeface="Cambria Math" panose="02040503050406030204" pitchFamily="18" charset="0"/>
                              </a:rPr>
                              <m:t>≤0</m:t>
                            </m:r>
                          </m:e>
                          <m:e>
                            <m:r>
                              <a:rPr lang="en-US" sz="2000" b="0" i="1" smtClean="0">
                                <a:solidFill>
                                  <a:schemeClr val="bg2">
                                    <a:lumMod val="10000"/>
                                  </a:schemeClr>
                                </a:solidFill>
                                <a:latin typeface="Cambria Math" panose="02040503050406030204" pitchFamily="18" charset="0"/>
                              </a:rPr>
                              <m:t>1−</m:t>
                            </m:r>
                            <m:f>
                              <m:fPr>
                                <m:ctrlPr>
                                  <a:rPr lang="en-US" sz="2000" b="0" i="1" smtClean="0">
                                    <a:solidFill>
                                      <a:schemeClr val="bg2">
                                        <a:lumMod val="10000"/>
                                      </a:schemeClr>
                                    </a:solidFill>
                                    <a:latin typeface="Cambria Math" panose="02040503050406030204" pitchFamily="18" charset="0"/>
                                  </a:rPr>
                                </m:ctrlPr>
                              </m:fPr>
                              <m:num>
                                <m:r>
                                  <a:rPr lang="en-US" sz="2000" b="0" i="1" smtClean="0">
                                    <a:solidFill>
                                      <a:schemeClr val="bg2">
                                        <a:lumMod val="10000"/>
                                      </a:schemeClr>
                                    </a:solidFill>
                                    <a:latin typeface="Cambria Math" panose="02040503050406030204" pitchFamily="18" charset="0"/>
                                  </a:rPr>
                                  <m:t>1</m:t>
                                </m:r>
                              </m:num>
                              <m:den>
                                <m:r>
                                  <a:rPr lang="en-US" sz="2000" b="0" i="1" smtClean="0">
                                    <a:solidFill>
                                      <a:schemeClr val="bg2">
                                        <a:lumMod val="10000"/>
                                      </a:schemeClr>
                                    </a:solidFill>
                                    <a:latin typeface="Cambria Math" panose="02040503050406030204" pitchFamily="18" charset="0"/>
                                  </a:rPr>
                                  <m:t>2</m:t>
                                </m:r>
                              </m:den>
                            </m:f>
                            <m:func>
                              <m:funcPr>
                                <m:ctrlPr>
                                  <a:rPr lang="en-US" sz="2000" b="0" i="1" smtClean="0">
                                    <a:solidFill>
                                      <a:schemeClr val="bg2">
                                        <a:lumMod val="10000"/>
                                      </a:schemeClr>
                                    </a:solidFill>
                                    <a:latin typeface="Cambria Math" panose="02040503050406030204" pitchFamily="18" charset="0"/>
                                  </a:rPr>
                                </m:ctrlPr>
                              </m:funcPr>
                              <m:fName>
                                <m:r>
                                  <m:rPr>
                                    <m:sty m:val="p"/>
                                  </m:rPr>
                                  <a:rPr lang="en-US" sz="2000" b="0" i="0" smtClean="0">
                                    <a:solidFill>
                                      <a:schemeClr val="bg2">
                                        <a:lumMod val="10000"/>
                                      </a:schemeClr>
                                    </a:solidFill>
                                    <a:latin typeface="Cambria Math" panose="02040503050406030204" pitchFamily="18" charset="0"/>
                                  </a:rPr>
                                  <m:t>exp</m:t>
                                </m:r>
                              </m:fName>
                              <m:e>
                                <m:d>
                                  <m:dPr>
                                    <m:ctrlPr>
                                      <a:rPr lang="en-US" sz="2000" b="0" i="1" smtClean="0">
                                        <a:solidFill>
                                          <a:schemeClr val="bg2">
                                            <a:lumMod val="10000"/>
                                          </a:schemeClr>
                                        </a:solidFill>
                                        <a:latin typeface="Cambria Math" panose="02040503050406030204" pitchFamily="18" charset="0"/>
                                      </a:rPr>
                                    </m:ctrlPr>
                                  </m:dPr>
                                  <m:e>
                                    <m:r>
                                      <a:rPr lang="en-US" sz="2000" b="0" i="1" smtClean="0">
                                        <a:solidFill>
                                          <a:schemeClr val="bg2">
                                            <a:lumMod val="10000"/>
                                          </a:schemeClr>
                                        </a:solidFill>
                                        <a:latin typeface="Cambria Math" panose="02040503050406030204" pitchFamily="18" charset="0"/>
                                      </a:rPr>
                                      <m:t>−</m:t>
                                    </m:r>
                                    <m:f>
                                      <m:fPr>
                                        <m:ctrlPr>
                                          <a:rPr lang="en-US" sz="2000" b="0" i="1" smtClean="0">
                                            <a:solidFill>
                                              <a:schemeClr val="bg2">
                                                <a:lumMod val="10000"/>
                                              </a:schemeClr>
                                            </a:solidFill>
                                            <a:latin typeface="Cambria Math" panose="02040503050406030204" pitchFamily="18" charset="0"/>
                                          </a:rPr>
                                        </m:ctrlPr>
                                      </m:fPr>
                                      <m:num>
                                        <m:r>
                                          <a:rPr lang="en-US" sz="2000" b="0" i="1" smtClean="0">
                                            <a:solidFill>
                                              <a:schemeClr val="bg2">
                                                <a:lumMod val="10000"/>
                                              </a:schemeClr>
                                            </a:solidFill>
                                            <a:latin typeface="Cambria Math" panose="02040503050406030204" pitchFamily="18" charset="0"/>
                                          </a:rPr>
                                          <m:t>𝑠</m:t>
                                        </m:r>
                                      </m:num>
                                      <m:den>
                                        <m:r>
                                          <a:rPr lang="en-US" sz="2000" b="0" i="1" smtClean="0">
                                            <a:solidFill>
                                              <a:schemeClr val="bg2">
                                                <a:lumMod val="10000"/>
                                              </a:schemeClr>
                                            </a:solidFill>
                                            <a:latin typeface="Cambria Math" panose="02040503050406030204" pitchFamily="18" charset="0"/>
                                          </a:rPr>
                                          <m:t>𝛽</m:t>
                                        </m:r>
                                      </m:den>
                                    </m:f>
                                  </m:e>
                                </m:d>
                              </m:e>
                            </m:func>
                            <m:r>
                              <a:rPr lang="en-US" sz="2000" b="0" i="1" smtClean="0">
                                <a:solidFill>
                                  <a:schemeClr val="bg2">
                                    <a:lumMod val="10000"/>
                                  </a:schemeClr>
                                </a:solidFill>
                                <a:latin typeface="Cambria Math" panose="02040503050406030204" pitchFamily="18" charset="0"/>
                              </a:rPr>
                              <m:t>,</m:t>
                            </m:r>
                            <m:r>
                              <a:rPr lang="en-US" sz="2000" b="0" i="1" smtClean="0">
                                <a:solidFill>
                                  <a:schemeClr val="bg2">
                                    <a:lumMod val="10000"/>
                                  </a:schemeClr>
                                </a:solidFill>
                                <a:latin typeface="Cambria Math" panose="02040503050406030204" pitchFamily="18" charset="0"/>
                              </a:rPr>
                              <m:t>𝑖𝑓</m:t>
                            </m:r>
                            <m:r>
                              <a:rPr lang="en-US" sz="2000" b="0" i="1" smtClean="0">
                                <a:solidFill>
                                  <a:schemeClr val="bg2">
                                    <a:lumMod val="10000"/>
                                  </a:schemeClr>
                                </a:solidFill>
                                <a:latin typeface="Cambria Math" panose="02040503050406030204" pitchFamily="18" charset="0"/>
                              </a:rPr>
                              <m:t> </m:t>
                            </m:r>
                            <m:r>
                              <a:rPr lang="en-US" sz="2000" b="0" i="1" smtClean="0">
                                <a:solidFill>
                                  <a:schemeClr val="bg2">
                                    <a:lumMod val="10000"/>
                                  </a:schemeClr>
                                </a:solidFill>
                                <a:latin typeface="Cambria Math" panose="02040503050406030204" pitchFamily="18" charset="0"/>
                              </a:rPr>
                              <m:t>𝑠</m:t>
                            </m:r>
                            <m:r>
                              <a:rPr lang="en-US" sz="2000" b="0" i="1" smtClean="0">
                                <a:solidFill>
                                  <a:schemeClr val="bg2">
                                    <a:lumMod val="10000"/>
                                  </a:schemeClr>
                                </a:solidFill>
                                <a:latin typeface="Cambria Math" panose="02040503050406030204" pitchFamily="18" charset="0"/>
                              </a:rPr>
                              <m:t>&gt;0</m:t>
                            </m:r>
                          </m:e>
                        </m:eqArr>
                      </m:e>
                    </m:d>
                  </m:oMath>
                </a14:m>
                <a:endParaRPr lang="en-US" sz="2000" dirty="0">
                  <a:solidFill>
                    <a:schemeClr val="bg2">
                      <a:lumMod val="10000"/>
                    </a:schemeClr>
                  </a:solidFill>
                </a:endParaRPr>
              </a:p>
            </p:txBody>
          </p:sp>
        </mc:Choice>
        <mc:Fallback xmlns="">
          <p:sp>
            <p:nvSpPr>
              <p:cNvPr id="9" name="TextBox 8">
                <a:extLst>
                  <a:ext uri="{FF2B5EF4-FFF2-40B4-BE49-F238E27FC236}">
                    <a16:creationId xmlns:a16="http://schemas.microsoft.com/office/drawing/2014/main" id="{A9A3428F-09D8-3FEB-3C05-294D4CAC56F3}"/>
                  </a:ext>
                </a:extLst>
              </p:cNvPr>
              <p:cNvSpPr txBox="1">
                <a:spLocks noRot="1" noChangeAspect="1" noMove="1" noResize="1" noEditPoints="1" noAdjustHandles="1" noChangeArrowheads="1" noChangeShapeType="1" noTextEdit="1"/>
              </p:cNvSpPr>
              <p:nvPr/>
            </p:nvSpPr>
            <p:spPr>
              <a:xfrm>
                <a:off x="446227" y="3697667"/>
                <a:ext cx="8251546" cy="1896994"/>
              </a:xfrm>
              <a:prstGeom prst="rect">
                <a:avLst/>
              </a:prstGeom>
              <a:blipFill>
                <a:blip r:embed="rId4"/>
                <a:stretch>
                  <a:fillRect l="-739" t="-192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BA58B46-1B3A-CBFC-40AD-CEB30A1F9EDC}"/>
              </a:ext>
            </a:extLst>
          </p:cNvPr>
          <p:cNvPicPr>
            <a:picLocks noChangeAspect="1"/>
          </p:cNvPicPr>
          <p:nvPr/>
        </p:nvPicPr>
        <p:blipFill>
          <a:blip r:embed="rId5"/>
          <a:stretch>
            <a:fillRect/>
          </a:stretch>
        </p:blipFill>
        <p:spPr>
          <a:xfrm>
            <a:off x="1091242" y="2944525"/>
            <a:ext cx="6961516" cy="660904"/>
          </a:xfrm>
          <a:prstGeom prst="rect">
            <a:avLst/>
          </a:prstGeom>
        </p:spPr>
      </p:pic>
    </p:spTree>
    <p:extLst>
      <p:ext uri="{BB962C8B-B14F-4D97-AF65-F5344CB8AC3E}">
        <p14:creationId xmlns:p14="http://schemas.microsoft.com/office/powerpoint/2010/main" val="4240161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F8E2D3-F6BD-45B6-ABD2-64741CCCE4E8}"/>
              </a:ext>
            </a:extLst>
          </p:cNvPr>
          <p:cNvPicPr>
            <a:picLocks noChangeAspect="1"/>
          </p:cNvPicPr>
          <p:nvPr/>
        </p:nvPicPr>
        <p:blipFill>
          <a:blip r:embed="rId2"/>
          <a:stretch>
            <a:fillRect/>
          </a:stretch>
        </p:blipFill>
        <p:spPr>
          <a:xfrm>
            <a:off x="753465" y="1116857"/>
            <a:ext cx="7637069" cy="4229983"/>
          </a:xfrm>
          <a:prstGeom prst="rect">
            <a:avLst/>
          </a:prstGeom>
        </p:spPr>
      </p:pic>
      <p:sp>
        <p:nvSpPr>
          <p:cNvPr id="4" name="TextBox 3">
            <a:extLst>
              <a:ext uri="{FF2B5EF4-FFF2-40B4-BE49-F238E27FC236}">
                <a16:creationId xmlns:a16="http://schemas.microsoft.com/office/drawing/2014/main" id="{5F718E68-633F-CDEE-FD91-994DA21F024E}"/>
              </a:ext>
            </a:extLst>
          </p:cNvPr>
          <p:cNvSpPr txBox="1"/>
          <p:nvPr/>
        </p:nvSpPr>
        <p:spPr>
          <a:xfrm>
            <a:off x="198521" y="210553"/>
            <a:ext cx="5137689" cy="523220"/>
          </a:xfrm>
          <a:prstGeom prst="rect">
            <a:avLst/>
          </a:prstGeom>
          <a:noFill/>
        </p:spPr>
        <p:txBody>
          <a:bodyPr wrap="none" rtlCol="0">
            <a:spAutoFit/>
          </a:bodyPr>
          <a:lstStyle/>
          <a:p>
            <a:r>
              <a:rPr lang="en-US" sz="2800" dirty="0" err="1"/>
              <a:t>VolSDF</a:t>
            </a:r>
            <a:r>
              <a:rPr lang="en-US" sz="2800" dirty="0"/>
              <a:t>: </a:t>
            </a:r>
            <a:r>
              <a:rPr lang="en-US" sz="1600" dirty="0"/>
              <a:t>Volume Rendering of Neural Implicit Surfaces</a:t>
            </a:r>
          </a:p>
        </p:txBody>
      </p:sp>
    </p:spTree>
    <p:extLst>
      <p:ext uri="{BB962C8B-B14F-4D97-AF65-F5344CB8AC3E}">
        <p14:creationId xmlns:p14="http://schemas.microsoft.com/office/powerpoint/2010/main" val="2571708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0958B-539A-4A69-D46F-DCF104539AE4}"/>
              </a:ext>
            </a:extLst>
          </p:cNvPr>
          <p:cNvSpPr txBox="1"/>
          <p:nvPr/>
        </p:nvSpPr>
        <p:spPr>
          <a:xfrm>
            <a:off x="198521" y="210553"/>
            <a:ext cx="1446037" cy="584775"/>
          </a:xfrm>
          <a:prstGeom prst="rect">
            <a:avLst/>
          </a:prstGeom>
          <a:noFill/>
        </p:spPr>
        <p:txBody>
          <a:bodyPr wrap="none" rtlCol="0">
            <a:spAutoFit/>
          </a:bodyPr>
          <a:lstStyle/>
          <a:p>
            <a:r>
              <a:rPr lang="en-US" sz="3200" dirty="0"/>
              <a:t>A</a:t>
            </a:r>
            <a:r>
              <a:rPr lang="en-US" altLang="zh-CN" sz="3200" dirty="0"/>
              <a:t>genda</a:t>
            </a:r>
            <a:endParaRPr lang="en-US" sz="2400" dirty="0"/>
          </a:p>
        </p:txBody>
      </p:sp>
      <p:sp>
        <p:nvSpPr>
          <p:cNvPr id="4" name="TextBox 3">
            <a:extLst>
              <a:ext uri="{FF2B5EF4-FFF2-40B4-BE49-F238E27FC236}">
                <a16:creationId xmlns:a16="http://schemas.microsoft.com/office/drawing/2014/main" id="{503D5559-097A-B00E-3FF0-B3E295D9E93A}"/>
              </a:ext>
            </a:extLst>
          </p:cNvPr>
          <p:cNvSpPr txBox="1"/>
          <p:nvPr/>
        </p:nvSpPr>
        <p:spPr>
          <a:xfrm>
            <a:off x="446227" y="1221770"/>
            <a:ext cx="8251546" cy="2739211"/>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2">
                    <a:lumMod val="10000"/>
                  </a:schemeClr>
                </a:solidFill>
              </a:rPr>
              <a:t>Introduction</a:t>
            </a:r>
          </a:p>
          <a:p>
            <a:pPr marL="285750" indent="-285750" algn="just">
              <a:buFont typeface="Arial" panose="020B0604020202020204" pitchFamily="34" charset="0"/>
              <a:buChar char="•"/>
            </a:pPr>
            <a:r>
              <a:rPr lang="en-US" sz="2400" dirty="0">
                <a:solidFill>
                  <a:schemeClr val="bg2">
                    <a:lumMod val="10000"/>
                  </a:schemeClr>
                </a:solidFill>
              </a:rPr>
              <a:t>Neural Surface Reconstruction</a:t>
            </a:r>
          </a:p>
          <a:p>
            <a:pPr marL="742950" lvl="1" indent="-285750" algn="just">
              <a:buFont typeface="Arial" panose="020B0604020202020204" pitchFamily="34" charset="0"/>
              <a:buChar char="•"/>
            </a:pPr>
            <a:r>
              <a:rPr lang="en-US" sz="2000" dirty="0" err="1">
                <a:solidFill>
                  <a:schemeClr val="bg2">
                    <a:lumMod val="10000"/>
                  </a:schemeClr>
                </a:solidFill>
              </a:rPr>
              <a:t>NeRF</a:t>
            </a:r>
            <a:r>
              <a:rPr lang="en-US" sz="2000" dirty="0">
                <a:solidFill>
                  <a:schemeClr val="bg2">
                    <a:lumMod val="10000"/>
                  </a:schemeClr>
                </a:solidFill>
              </a:rPr>
              <a:t>, </a:t>
            </a:r>
            <a:r>
              <a:rPr lang="en-US" sz="2000" dirty="0" err="1">
                <a:solidFill>
                  <a:schemeClr val="bg2">
                    <a:lumMod val="10000"/>
                  </a:schemeClr>
                </a:solidFill>
              </a:rPr>
              <a:t>NeuS</a:t>
            </a:r>
            <a:r>
              <a:rPr lang="en-US" sz="2000" dirty="0">
                <a:solidFill>
                  <a:schemeClr val="bg2">
                    <a:lumMod val="10000"/>
                  </a:schemeClr>
                </a:solidFill>
              </a:rPr>
              <a:t>, </a:t>
            </a:r>
            <a:r>
              <a:rPr lang="en-US" sz="2000" dirty="0" err="1">
                <a:solidFill>
                  <a:schemeClr val="bg2">
                    <a:lumMod val="10000"/>
                  </a:schemeClr>
                </a:solidFill>
              </a:rPr>
              <a:t>VolSDF</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b="1" dirty="0">
                <a:solidFill>
                  <a:schemeClr val="bg2">
                    <a:lumMod val="10000"/>
                  </a:schemeClr>
                </a:solidFill>
              </a:rPr>
              <a:t>Geometry Constrains: </a:t>
            </a:r>
            <a:r>
              <a:rPr lang="en-US" sz="2000" b="1" dirty="0" err="1">
                <a:solidFill>
                  <a:schemeClr val="bg2">
                    <a:lumMod val="10000"/>
                  </a:schemeClr>
                </a:solidFill>
              </a:rPr>
              <a:t>MonoSDF</a:t>
            </a:r>
            <a:r>
              <a:rPr lang="en-US" sz="2000" b="1" dirty="0">
                <a:solidFill>
                  <a:schemeClr val="bg2">
                    <a:lumMod val="10000"/>
                  </a:schemeClr>
                </a:solidFill>
              </a:rPr>
              <a:t>, Geo-</a:t>
            </a:r>
            <a:r>
              <a:rPr lang="en-US" sz="2000" b="1" dirty="0" err="1">
                <a:solidFill>
                  <a:schemeClr val="bg2">
                    <a:lumMod val="10000"/>
                  </a:schemeClr>
                </a:solidFill>
              </a:rPr>
              <a:t>Neus</a:t>
            </a:r>
            <a:r>
              <a:rPr lang="en-US" sz="2000" b="1" dirty="0">
                <a:solidFill>
                  <a:schemeClr val="bg2">
                    <a:lumMod val="10000"/>
                  </a:schemeClr>
                </a:solidFill>
              </a:rPr>
              <a:t> </a:t>
            </a:r>
          </a:p>
          <a:p>
            <a:pPr marL="742950" lvl="1" indent="-285750" algn="just">
              <a:buFont typeface="Arial" panose="020B0604020202020204" pitchFamily="34" charset="0"/>
              <a:buChar char="•"/>
            </a:pPr>
            <a:r>
              <a:rPr lang="en-US" sz="2000" dirty="0">
                <a:solidFill>
                  <a:schemeClr val="bg2">
                    <a:lumMod val="10000"/>
                  </a:schemeClr>
                </a:solidFill>
              </a:rPr>
              <a:t>Coarse to fine: NeuS2, </a:t>
            </a:r>
            <a:r>
              <a:rPr lang="en-US" sz="2000" dirty="0" err="1">
                <a:solidFill>
                  <a:schemeClr val="bg2">
                    <a:lumMod val="10000"/>
                  </a:schemeClr>
                </a:solidFill>
              </a:rPr>
              <a:t>Neuralangelo</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dirty="0">
                <a:solidFill>
                  <a:schemeClr val="bg2">
                    <a:lumMod val="10000"/>
                  </a:schemeClr>
                </a:solidFill>
              </a:rPr>
              <a:t>E</a:t>
            </a:r>
            <a:r>
              <a:rPr lang="en-US" altLang="zh-CN" sz="2000" dirty="0">
                <a:solidFill>
                  <a:schemeClr val="bg2">
                    <a:lumMod val="10000"/>
                  </a:schemeClr>
                </a:solidFill>
              </a:rPr>
              <a:t>fficient Sampling: </a:t>
            </a:r>
            <a:r>
              <a:rPr lang="en-US" altLang="zh-CN" sz="2000" dirty="0" err="1">
                <a:solidFill>
                  <a:schemeClr val="bg2">
                    <a:lumMod val="10000"/>
                  </a:schemeClr>
                </a:solidFill>
              </a:rPr>
              <a:t>PermutoSDF</a:t>
            </a:r>
            <a:r>
              <a:rPr lang="en-US" altLang="zh-CN" sz="2000" dirty="0">
                <a:solidFill>
                  <a:schemeClr val="bg2">
                    <a:lumMod val="10000"/>
                  </a:schemeClr>
                </a:solidFill>
              </a:rPr>
              <a:t>,</a:t>
            </a:r>
            <a:r>
              <a:rPr lang="zh-CN" altLang="en-US" sz="2000" dirty="0">
                <a:solidFill>
                  <a:schemeClr val="bg2">
                    <a:lumMod val="10000"/>
                  </a:schemeClr>
                </a:solidFill>
              </a:rPr>
              <a:t> </a:t>
            </a:r>
            <a:r>
              <a:rPr lang="en-US" altLang="zh-CN" sz="2000" dirty="0">
                <a:solidFill>
                  <a:schemeClr val="bg2">
                    <a:lumMod val="10000"/>
                  </a:schemeClr>
                </a:solidFill>
              </a:rPr>
              <a:t>Sphere-Guided Training of Neural Implicit Surfaces</a:t>
            </a:r>
            <a:endParaRPr lang="en-US" sz="2000" dirty="0">
              <a:solidFill>
                <a:schemeClr val="bg2">
                  <a:lumMod val="10000"/>
                </a:schemeClr>
              </a:solidFill>
            </a:endParaRPr>
          </a:p>
          <a:p>
            <a:pPr marL="285750" indent="-285750" algn="just">
              <a:buFont typeface="Arial" panose="020B0604020202020204" pitchFamily="34" charset="0"/>
              <a:buChar char="•"/>
            </a:pPr>
            <a:r>
              <a:rPr lang="en-US" sz="2400" dirty="0">
                <a:solidFill>
                  <a:schemeClr val="bg2">
                    <a:lumMod val="10000"/>
                  </a:schemeClr>
                </a:solidFill>
              </a:rPr>
              <a:t>Takeaways</a:t>
            </a:r>
          </a:p>
        </p:txBody>
      </p:sp>
    </p:spTree>
    <p:extLst>
      <p:ext uri="{BB962C8B-B14F-4D97-AF65-F5344CB8AC3E}">
        <p14:creationId xmlns:p14="http://schemas.microsoft.com/office/powerpoint/2010/main" val="269426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5C20E9-A846-7BF1-ADB2-C5F2BC43A917}"/>
              </a:ext>
            </a:extLst>
          </p:cNvPr>
          <p:cNvSpPr txBox="1"/>
          <p:nvPr/>
        </p:nvSpPr>
        <p:spPr>
          <a:xfrm>
            <a:off x="198521" y="210553"/>
            <a:ext cx="8414035" cy="523220"/>
          </a:xfrm>
          <a:prstGeom prst="rect">
            <a:avLst/>
          </a:prstGeom>
          <a:noFill/>
        </p:spPr>
        <p:txBody>
          <a:bodyPr wrap="none" rtlCol="0">
            <a:spAutoFit/>
          </a:bodyPr>
          <a:lstStyle/>
          <a:p>
            <a:r>
              <a:rPr lang="en-US" sz="2800" dirty="0" err="1"/>
              <a:t>MonoSDF</a:t>
            </a:r>
            <a:r>
              <a:rPr lang="en-US" sz="2800" dirty="0"/>
              <a:t>: </a:t>
            </a:r>
            <a:r>
              <a:rPr lang="en-US" sz="1600" dirty="0"/>
              <a:t>Exploring Monocular Geometric Cues for Neural Implicit Surface Reconstruction</a:t>
            </a:r>
          </a:p>
        </p:txBody>
      </p:sp>
      <p:pic>
        <p:nvPicPr>
          <p:cNvPr id="4" name="Picture 3">
            <a:extLst>
              <a:ext uri="{FF2B5EF4-FFF2-40B4-BE49-F238E27FC236}">
                <a16:creationId xmlns:a16="http://schemas.microsoft.com/office/drawing/2014/main" id="{A03DB6BF-AC9C-4200-A27A-04E230E240D5}"/>
              </a:ext>
            </a:extLst>
          </p:cNvPr>
          <p:cNvPicPr>
            <a:picLocks noChangeAspect="1"/>
          </p:cNvPicPr>
          <p:nvPr/>
        </p:nvPicPr>
        <p:blipFill>
          <a:blip r:embed="rId3"/>
          <a:stretch>
            <a:fillRect/>
          </a:stretch>
        </p:blipFill>
        <p:spPr>
          <a:xfrm>
            <a:off x="927766" y="1000341"/>
            <a:ext cx="7288467" cy="3772756"/>
          </a:xfrm>
          <a:prstGeom prst="rect">
            <a:avLst/>
          </a:prstGeom>
        </p:spPr>
      </p:pic>
      <p:pic>
        <p:nvPicPr>
          <p:cNvPr id="6" name="Picture 5">
            <a:extLst>
              <a:ext uri="{FF2B5EF4-FFF2-40B4-BE49-F238E27FC236}">
                <a16:creationId xmlns:a16="http://schemas.microsoft.com/office/drawing/2014/main" id="{A609317C-BACD-EB84-5961-3E7F508B6EE7}"/>
              </a:ext>
            </a:extLst>
          </p:cNvPr>
          <p:cNvPicPr>
            <a:picLocks noChangeAspect="1"/>
          </p:cNvPicPr>
          <p:nvPr/>
        </p:nvPicPr>
        <p:blipFill>
          <a:blip r:embed="rId4"/>
          <a:stretch>
            <a:fillRect/>
          </a:stretch>
        </p:blipFill>
        <p:spPr>
          <a:xfrm>
            <a:off x="475435" y="5039665"/>
            <a:ext cx="3101697" cy="526594"/>
          </a:xfrm>
          <a:prstGeom prst="rect">
            <a:avLst/>
          </a:prstGeom>
        </p:spPr>
      </p:pic>
      <p:pic>
        <p:nvPicPr>
          <p:cNvPr id="8" name="Picture 7">
            <a:extLst>
              <a:ext uri="{FF2B5EF4-FFF2-40B4-BE49-F238E27FC236}">
                <a16:creationId xmlns:a16="http://schemas.microsoft.com/office/drawing/2014/main" id="{6A581712-7CDE-0F91-09B4-C5CA7D68E9CA}"/>
              </a:ext>
            </a:extLst>
          </p:cNvPr>
          <p:cNvPicPr>
            <a:picLocks noChangeAspect="1"/>
          </p:cNvPicPr>
          <p:nvPr/>
        </p:nvPicPr>
        <p:blipFill>
          <a:blip r:embed="rId5"/>
          <a:stretch>
            <a:fillRect/>
          </a:stretch>
        </p:blipFill>
        <p:spPr>
          <a:xfrm>
            <a:off x="4124974" y="5014448"/>
            <a:ext cx="4850829" cy="577027"/>
          </a:xfrm>
          <a:prstGeom prst="rect">
            <a:avLst/>
          </a:prstGeom>
        </p:spPr>
      </p:pic>
      <p:sp>
        <p:nvSpPr>
          <p:cNvPr id="9" name="Rectangle 8">
            <a:extLst>
              <a:ext uri="{FF2B5EF4-FFF2-40B4-BE49-F238E27FC236}">
                <a16:creationId xmlns:a16="http://schemas.microsoft.com/office/drawing/2014/main" id="{DFE8D1F9-0FFB-C38D-11ED-2E2C9E48346A}"/>
              </a:ext>
            </a:extLst>
          </p:cNvPr>
          <p:cNvSpPr/>
          <p:nvPr/>
        </p:nvSpPr>
        <p:spPr>
          <a:xfrm>
            <a:off x="4571999" y="2728569"/>
            <a:ext cx="1675181" cy="2044527"/>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365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295A3-2A53-51D6-BBBF-D2A7EBABC128}"/>
              </a:ext>
            </a:extLst>
          </p:cNvPr>
          <p:cNvSpPr txBox="1"/>
          <p:nvPr/>
        </p:nvSpPr>
        <p:spPr>
          <a:xfrm>
            <a:off x="198521" y="210553"/>
            <a:ext cx="8414035" cy="523220"/>
          </a:xfrm>
          <a:prstGeom prst="rect">
            <a:avLst/>
          </a:prstGeom>
          <a:noFill/>
        </p:spPr>
        <p:txBody>
          <a:bodyPr wrap="none" rtlCol="0">
            <a:spAutoFit/>
          </a:bodyPr>
          <a:lstStyle/>
          <a:p>
            <a:r>
              <a:rPr lang="en-US" sz="2800" dirty="0" err="1"/>
              <a:t>MonoSDF</a:t>
            </a:r>
            <a:r>
              <a:rPr lang="en-US" sz="2800" dirty="0"/>
              <a:t>: </a:t>
            </a:r>
            <a:r>
              <a:rPr lang="en-US" sz="1600" dirty="0"/>
              <a:t>Exploring Monocular Geometric Cues for Neural Implicit Surface Reconstruction</a:t>
            </a:r>
          </a:p>
        </p:txBody>
      </p:sp>
      <p:pic>
        <p:nvPicPr>
          <p:cNvPr id="4" name="Picture 3">
            <a:extLst>
              <a:ext uri="{FF2B5EF4-FFF2-40B4-BE49-F238E27FC236}">
                <a16:creationId xmlns:a16="http://schemas.microsoft.com/office/drawing/2014/main" id="{15BD052B-FD41-44E0-F92C-25C64C6D9B63}"/>
              </a:ext>
            </a:extLst>
          </p:cNvPr>
          <p:cNvPicPr>
            <a:picLocks noChangeAspect="1"/>
          </p:cNvPicPr>
          <p:nvPr/>
        </p:nvPicPr>
        <p:blipFill>
          <a:blip r:embed="rId3"/>
          <a:stretch>
            <a:fillRect/>
          </a:stretch>
        </p:blipFill>
        <p:spPr>
          <a:xfrm>
            <a:off x="427939" y="1007116"/>
            <a:ext cx="8288122" cy="4005823"/>
          </a:xfrm>
          <a:prstGeom prst="rect">
            <a:avLst/>
          </a:prstGeom>
        </p:spPr>
      </p:pic>
      <p:sp>
        <p:nvSpPr>
          <p:cNvPr id="5" name="TextBox 4">
            <a:extLst>
              <a:ext uri="{FF2B5EF4-FFF2-40B4-BE49-F238E27FC236}">
                <a16:creationId xmlns:a16="http://schemas.microsoft.com/office/drawing/2014/main" id="{64452DB3-2B55-3533-9896-C9570F815B67}"/>
              </a:ext>
            </a:extLst>
          </p:cNvPr>
          <p:cNvSpPr txBox="1"/>
          <p:nvPr/>
        </p:nvSpPr>
        <p:spPr>
          <a:xfrm>
            <a:off x="359083" y="5274259"/>
            <a:ext cx="8425833" cy="369332"/>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2">
                    <a:lumMod val="10000"/>
                  </a:schemeClr>
                </a:solidFill>
              </a:rPr>
              <a:t>Reconstruction quality highly depend on the accuracy of depth map and normal map</a:t>
            </a:r>
          </a:p>
        </p:txBody>
      </p:sp>
    </p:spTree>
    <p:extLst>
      <p:ext uri="{BB962C8B-B14F-4D97-AF65-F5344CB8AC3E}">
        <p14:creationId xmlns:p14="http://schemas.microsoft.com/office/powerpoint/2010/main" val="613991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A0EB35-E456-8AE3-C204-EDF80A045EC8}"/>
              </a:ext>
            </a:extLst>
          </p:cNvPr>
          <p:cNvSpPr txBox="1"/>
          <p:nvPr/>
        </p:nvSpPr>
        <p:spPr>
          <a:xfrm>
            <a:off x="198521" y="210553"/>
            <a:ext cx="8890126" cy="523220"/>
          </a:xfrm>
          <a:prstGeom prst="rect">
            <a:avLst/>
          </a:prstGeom>
          <a:noFill/>
        </p:spPr>
        <p:txBody>
          <a:bodyPr wrap="none" rtlCol="0">
            <a:spAutoFit/>
          </a:bodyPr>
          <a:lstStyle/>
          <a:p>
            <a:r>
              <a:rPr lang="en-US" sz="2800" dirty="0"/>
              <a:t>Geo-</a:t>
            </a:r>
            <a:r>
              <a:rPr lang="en-US" sz="2800" dirty="0" err="1"/>
              <a:t>Neus</a:t>
            </a:r>
            <a:r>
              <a:rPr lang="en-US" sz="2800" dirty="0"/>
              <a:t>: </a:t>
            </a:r>
            <a:r>
              <a:rPr lang="en-US" sz="1600" dirty="0"/>
              <a:t>Geometry-Consistent Neural Implicit Surfaces Learning for Multi-view Reconstruction</a:t>
            </a:r>
          </a:p>
        </p:txBody>
      </p:sp>
      <p:pic>
        <p:nvPicPr>
          <p:cNvPr id="4" name="Picture 3">
            <a:extLst>
              <a:ext uri="{FF2B5EF4-FFF2-40B4-BE49-F238E27FC236}">
                <a16:creationId xmlns:a16="http://schemas.microsoft.com/office/drawing/2014/main" id="{4E7C253D-566C-8D7F-A403-02145DF5B9D4}"/>
              </a:ext>
            </a:extLst>
          </p:cNvPr>
          <p:cNvPicPr>
            <a:picLocks noChangeAspect="1"/>
          </p:cNvPicPr>
          <p:nvPr/>
        </p:nvPicPr>
        <p:blipFill>
          <a:blip r:embed="rId3"/>
          <a:stretch>
            <a:fillRect/>
          </a:stretch>
        </p:blipFill>
        <p:spPr>
          <a:xfrm>
            <a:off x="809100" y="1059955"/>
            <a:ext cx="7525800" cy="2543530"/>
          </a:xfrm>
          <a:prstGeom prst="rect">
            <a:avLst/>
          </a:prstGeom>
        </p:spPr>
      </p:pic>
      <p:pic>
        <p:nvPicPr>
          <p:cNvPr id="6" name="Picture 5">
            <a:extLst>
              <a:ext uri="{FF2B5EF4-FFF2-40B4-BE49-F238E27FC236}">
                <a16:creationId xmlns:a16="http://schemas.microsoft.com/office/drawing/2014/main" id="{8954C6AC-E88E-114E-AF2E-D80973BBDF3D}"/>
              </a:ext>
            </a:extLst>
          </p:cNvPr>
          <p:cNvPicPr>
            <a:picLocks noChangeAspect="1"/>
          </p:cNvPicPr>
          <p:nvPr/>
        </p:nvPicPr>
        <p:blipFill>
          <a:blip r:embed="rId4"/>
          <a:stretch>
            <a:fillRect/>
          </a:stretch>
        </p:blipFill>
        <p:spPr>
          <a:xfrm>
            <a:off x="2079431" y="3748119"/>
            <a:ext cx="4985137" cy="525410"/>
          </a:xfrm>
          <a:prstGeom prst="rect">
            <a:avLst/>
          </a:prstGeom>
        </p:spPr>
      </p:pic>
      <p:pic>
        <p:nvPicPr>
          <p:cNvPr id="8" name="Picture 7">
            <a:extLst>
              <a:ext uri="{FF2B5EF4-FFF2-40B4-BE49-F238E27FC236}">
                <a16:creationId xmlns:a16="http://schemas.microsoft.com/office/drawing/2014/main" id="{2658AAE5-8590-8906-9900-03EC5F90B28D}"/>
              </a:ext>
            </a:extLst>
          </p:cNvPr>
          <p:cNvPicPr>
            <a:picLocks noChangeAspect="1"/>
          </p:cNvPicPr>
          <p:nvPr/>
        </p:nvPicPr>
        <p:blipFill>
          <a:blip r:embed="rId5"/>
          <a:stretch>
            <a:fillRect/>
          </a:stretch>
        </p:blipFill>
        <p:spPr>
          <a:xfrm>
            <a:off x="198521" y="4418163"/>
            <a:ext cx="4219860" cy="548313"/>
          </a:xfrm>
          <a:prstGeom prst="rect">
            <a:avLst/>
          </a:prstGeom>
        </p:spPr>
      </p:pic>
      <p:pic>
        <p:nvPicPr>
          <p:cNvPr id="10" name="Picture 9">
            <a:extLst>
              <a:ext uri="{FF2B5EF4-FFF2-40B4-BE49-F238E27FC236}">
                <a16:creationId xmlns:a16="http://schemas.microsoft.com/office/drawing/2014/main" id="{472DEFF6-0D6B-2B9C-9D33-21EA618A3659}"/>
              </a:ext>
            </a:extLst>
          </p:cNvPr>
          <p:cNvPicPr>
            <a:picLocks noChangeAspect="1"/>
          </p:cNvPicPr>
          <p:nvPr/>
        </p:nvPicPr>
        <p:blipFill>
          <a:blip r:embed="rId6"/>
          <a:stretch>
            <a:fillRect/>
          </a:stretch>
        </p:blipFill>
        <p:spPr>
          <a:xfrm>
            <a:off x="4725621" y="4407508"/>
            <a:ext cx="4219860" cy="570922"/>
          </a:xfrm>
          <a:prstGeom prst="rect">
            <a:avLst/>
          </a:prstGeom>
        </p:spPr>
      </p:pic>
      <p:pic>
        <p:nvPicPr>
          <p:cNvPr id="12" name="Picture 11">
            <a:extLst>
              <a:ext uri="{FF2B5EF4-FFF2-40B4-BE49-F238E27FC236}">
                <a16:creationId xmlns:a16="http://schemas.microsoft.com/office/drawing/2014/main" id="{F51E7385-1DAF-9BAE-CA25-57E8685FF29A}"/>
              </a:ext>
            </a:extLst>
          </p:cNvPr>
          <p:cNvPicPr>
            <a:picLocks noChangeAspect="1"/>
          </p:cNvPicPr>
          <p:nvPr/>
        </p:nvPicPr>
        <p:blipFill>
          <a:blip r:embed="rId7"/>
          <a:stretch>
            <a:fillRect/>
          </a:stretch>
        </p:blipFill>
        <p:spPr>
          <a:xfrm>
            <a:off x="4725621" y="5112409"/>
            <a:ext cx="4219860" cy="529998"/>
          </a:xfrm>
          <a:prstGeom prst="rect">
            <a:avLst/>
          </a:prstGeom>
        </p:spPr>
      </p:pic>
      <p:sp>
        <p:nvSpPr>
          <p:cNvPr id="13" name="TextBox 12">
            <a:extLst>
              <a:ext uri="{FF2B5EF4-FFF2-40B4-BE49-F238E27FC236}">
                <a16:creationId xmlns:a16="http://schemas.microsoft.com/office/drawing/2014/main" id="{17A2983C-8B76-AC9E-093C-E0AE1427952F}"/>
              </a:ext>
            </a:extLst>
          </p:cNvPr>
          <p:cNvSpPr txBox="1"/>
          <p:nvPr/>
        </p:nvSpPr>
        <p:spPr>
          <a:xfrm>
            <a:off x="197512" y="4966476"/>
            <a:ext cx="4528109" cy="923330"/>
          </a:xfrm>
          <a:prstGeom prst="rect">
            <a:avLst/>
          </a:prstGeom>
          <a:noFill/>
        </p:spPr>
        <p:txBody>
          <a:bodyPr wrap="square" rtlCol="0">
            <a:spAutoFit/>
          </a:bodyPr>
          <a:lstStyle/>
          <a:p>
            <a:r>
              <a:rPr lang="en-US" b="0" i="0" dirty="0">
                <a:solidFill>
                  <a:srgbClr val="191B1F"/>
                </a:solidFill>
                <a:effectLst/>
                <a:latin typeface="-apple-system"/>
              </a:rPr>
              <a:t>NCC: normalization cross correlation which ref</a:t>
            </a:r>
            <a:r>
              <a:rPr lang="en-US" dirty="0">
                <a:solidFill>
                  <a:srgbClr val="191B1F"/>
                </a:solidFill>
                <a:latin typeface="-apple-system"/>
              </a:rPr>
              <a:t>lect the correlation between different figures</a:t>
            </a:r>
            <a:endParaRPr lang="en-US" b="0" i="0" dirty="0">
              <a:solidFill>
                <a:srgbClr val="191B1F"/>
              </a:solidFill>
              <a:effectLst/>
              <a:latin typeface="-apple-system"/>
            </a:endParaRPr>
          </a:p>
        </p:txBody>
      </p:sp>
      <p:cxnSp>
        <p:nvCxnSpPr>
          <p:cNvPr id="7" name="Straight Arrow Connector 6">
            <a:extLst>
              <a:ext uri="{FF2B5EF4-FFF2-40B4-BE49-F238E27FC236}">
                <a16:creationId xmlns:a16="http://schemas.microsoft.com/office/drawing/2014/main" id="{502423C1-EA12-063E-3834-1A87C79C29AB}"/>
              </a:ext>
            </a:extLst>
          </p:cNvPr>
          <p:cNvCxnSpPr/>
          <p:nvPr/>
        </p:nvCxnSpPr>
        <p:spPr>
          <a:xfrm flipV="1">
            <a:off x="3716122" y="3986784"/>
            <a:ext cx="2026310" cy="4207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ECA71C63-3839-65BF-ECBA-7FFD556FE333}"/>
              </a:ext>
            </a:extLst>
          </p:cNvPr>
          <p:cNvCxnSpPr>
            <a:cxnSpLocks/>
          </p:cNvCxnSpPr>
          <p:nvPr/>
        </p:nvCxnSpPr>
        <p:spPr>
          <a:xfrm flipH="1" flipV="1">
            <a:off x="6664147" y="4005205"/>
            <a:ext cx="857099" cy="4023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60604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A0EB35-E456-8AE3-C204-EDF80A045EC8}"/>
              </a:ext>
            </a:extLst>
          </p:cNvPr>
          <p:cNvSpPr txBox="1"/>
          <p:nvPr/>
        </p:nvSpPr>
        <p:spPr>
          <a:xfrm>
            <a:off x="198521" y="210553"/>
            <a:ext cx="8890126" cy="523220"/>
          </a:xfrm>
          <a:prstGeom prst="rect">
            <a:avLst/>
          </a:prstGeom>
          <a:noFill/>
        </p:spPr>
        <p:txBody>
          <a:bodyPr wrap="none" rtlCol="0">
            <a:spAutoFit/>
          </a:bodyPr>
          <a:lstStyle/>
          <a:p>
            <a:r>
              <a:rPr lang="en-US" sz="2800" dirty="0"/>
              <a:t>Geo-</a:t>
            </a:r>
            <a:r>
              <a:rPr lang="en-US" sz="2800" dirty="0" err="1"/>
              <a:t>Neus</a:t>
            </a:r>
            <a:r>
              <a:rPr lang="en-US" sz="2800" dirty="0"/>
              <a:t>: </a:t>
            </a:r>
            <a:r>
              <a:rPr lang="en-US" sz="1600" dirty="0"/>
              <a:t>Geometry-Consistent Neural Implicit Surfaces Learning for Multi-view Reconstruction</a:t>
            </a:r>
          </a:p>
        </p:txBody>
      </p:sp>
      <p:pic>
        <p:nvPicPr>
          <p:cNvPr id="5" name="Picture 4">
            <a:extLst>
              <a:ext uri="{FF2B5EF4-FFF2-40B4-BE49-F238E27FC236}">
                <a16:creationId xmlns:a16="http://schemas.microsoft.com/office/drawing/2014/main" id="{D32C90D2-D36C-310D-84EC-769D77DE5BA4}"/>
              </a:ext>
            </a:extLst>
          </p:cNvPr>
          <p:cNvPicPr>
            <a:picLocks noChangeAspect="1"/>
          </p:cNvPicPr>
          <p:nvPr/>
        </p:nvPicPr>
        <p:blipFill>
          <a:blip r:embed="rId2"/>
          <a:stretch>
            <a:fillRect/>
          </a:stretch>
        </p:blipFill>
        <p:spPr>
          <a:xfrm>
            <a:off x="198521" y="1750642"/>
            <a:ext cx="4432001" cy="3141581"/>
          </a:xfrm>
          <a:prstGeom prst="rect">
            <a:avLst/>
          </a:prstGeom>
        </p:spPr>
      </p:pic>
      <p:pic>
        <p:nvPicPr>
          <p:cNvPr id="9" name="Picture 8">
            <a:extLst>
              <a:ext uri="{FF2B5EF4-FFF2-40B4-BE49-F238E27FC236}">
                <a16:creationId xmlns:a16="http://schemas.microsoft.com/office/drawing/2014/main" id="{A7BED932-9D1B-5B46-80AA-50614A6ED228}"/>
              </a:ext>
            </a:extLst>
          </p:cNvPr>
          <p:cNvPicPr>
            <a:picLocks noChangeAspect="1"/>
          </p:cNvPicPr>
          <p:nvPr/>
        </p:nvPicPr>
        <p:blipFill>
          <a:blip r:embed="rId3"/>
          <a:stretch>
            <a:fillRect/>
          </a:stretch>
        </p:blipFill>
        <p:spPr>
          <a:xfrm>
            <a:off x="4808384" y="1975343"/>
            <a:ext cx="4280263" cy="2685408"/>
          </a:xfrm>
          <a:prstGeom prst="rect">
            <a:avLst/>
          </a:prstGeom>
        </p:spPr>
      </p:pic>
    </p:spTree>
    <p:extLst>
      <p:ext uri="{BB962C8B-B14F-4D97-AF65-F5344CB8AC3E}">
        <p14:creationId xmlns:p14="http://schemas.microsoft.com/office/powerpoint/2010/main" val="3169620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0958B-539A-4A69-D46F-DCF104539AE4}"/>
              </a:ext>
            </a:extLst>
          </p:cNvPr>
          <p:cNvSpPr txBox="1"/>
          <p:nvPr/>
        </p:nvSpPr>
        <p:spPr>
          <a:xfrm>
            <a:off x="198521" y="210553"/>
            <a:ext cx="1420582" cy="584775"/>
          </a:xfrm>
          <a:prstGeom prst="rect">
            <a:avLst/>
          </a:prstGeom>
          <a:noFill/>
        </p:spPr>
        <p:txBody>
          <a:bodyPr wrap="none" rtlCol="0">
            <a:spAutoFit/>
          </a:bodyPr>
          <a:lstStyle/>
          <a:p>
            <a:r>
              <a:rPr lang="en-US" altLang="zh-CN" sz="3200" dirty="0"/>
              <a:t>Outline</a:t>
            </a:r>
            <a:endParaRPr lang="en-US" sz="2400" dirty="0"/>
          </a:p>
        </p:txBody>
      </p:sp>
      <p:sp>
        <p:nvSpPr>
          <p:cNvPr id="3" name="TextBox 2">
            <a:extLst>
              <a:ext uri="{FF2B5EF4-FFF2-40B4-BE49-F238E27FC236}">
                <a16:creationId xmlns:a16="http://schemas.microsoft.com/office/drawing/2014/main" id="{2AE7B7AC-9D8C-01D5-4928-A666EE2806EB}"/>
              </a:ext>
            </a:extLst>
          </p:cNvPr>
          <p:cNvSpPr txBox="1"/>
          <p:nvPr/>
        </p:nvSpPr>
        <p:spPr>
          <a:xfrm>
            <a:off x="629107" y="824720"/>
            <a:ext cx="8251546" cy="2739211"/>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2">
                    <a:lumMod val="10000"/>
                  </a:schemeClr>
                </a:solidFill>
              </a:rPr>
              <a:t>Introduction</a:t>
            </a:r>
          </a:p>
          <a:p>
            <a:pPr marL="285750" indent="-285750" algn="just">
              <a:buFont typeface="Arial" panose="020B0604020202020204" pitchFamily="34" charset="0"/>
              <a:buChar char="•"/>
            </a:pPr>
            <a:r>
              <a:rPr lang="en-US" sz="2400" dirty="0">
                <a:solidFill>
                  <a:schemeClr val="bg2">
                    <a:lumMod val="10000"/>
                  </a:schemeClr>
                </a:solidFill>
              </a:rPr>
              <a:t>Neural Surface Reconstruction</a:t>
            </a:r>
          </a:p>
          <a:p>
            <a:pPr marL="742950" lvl="1" indent="-285750" algn="just">
              <a:buFont typeface="Arial" panose="020B0604020202020204" pitchFamily="34" charset="0"/>
              <a:buChar char="•"/>
            </a:pPr>
            <a:r>
              <a:rPr lang="en-US" sz="2000" dirty="0" err="1">
                <a:solidFill>
                  <a:schemeClr val="bg2">
                    <a:lumMod val="10000"/>
                  </a:schemeClr>
                </a:solidFill>
              </a:rPr>
              <a:t>NeRF</a:t>
            </a:r>
            <a:r>
              <a:rPr lang="en-US" sz="2000" dirty="0">
                <a:solidFill>
                  <a:schemeClr val="bg2">
                    <a:lumMod val="10000"/>
                  </a:schemeClr>
                </a:solidFill>
              </a:rPr>
              <a:t>, </a:t>
            </a:r>
            <a:r>
              <a:rPr lang="en-US" sz="2000" dirty="0" err="1">
                <a:solidFill>
                  <a:schemeClr val="bg2">
                    <a:lumMod val="10000"/>
                  </a:schemeClr>
                </a:solidFill>
              </a:rPr>
              <a:t>NeuS</a:t>
            </a:r>
            <a:r>
              <a:rPr lang="en-US" sz="2000" dirty="0">
                <a:solidFill>
                  <a:schemeClr val="bg2">
                    <a:lumMod val="10000"/>
                  </a:schemeClr>
                </a:solidFill>
              </a:rPr>
              <a:t>, </a:t>
            </a:r>
            <a:r>
              <a:rPr lang="en-US" sz="2000" dirty="0" err="1">
                <a:solidFill>
                  <a:schemeClr val="bg2">
                    <a:lumMod val="10000"/>
                  </a:schemeClr>
                </a:solidFill>
              </a:rPr>
              <a:t>VolSDF</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dirty="0">
                <a:solidFill>
                  <a:schemeClr val="bg2">
                    <a:lumMod val="10000"/>
                  </a:schemeClr>
                </a:solidFill>
              </a:rPr>
              <a:t>Geometry Constrains: </a:t>
            </a:r>
            <a:r>
              <a:rPr lang="en-US" sz="2000" dirty="0" err="1">
                <a:solidFill>
                  <a:schemeClr val="bg2">
                    <a:lumMod val="10000"/>
                  </a:schemeClr>
                </a:solidFill>
              </a:rPr>
              <a:t>MonoSDF</a:t>
            </a:r>
            <a:r>
              <a:rPr lang="en-US" sz="2000" dirty="0">
                <a:solidFill>
                  <a:schemeClr val="bg2">
                    <a:lumMod val="10000"/>
                  </a:schemeClr>
                </a:solidFill>
              </a:rPr>
              <a:t>, Geo-</a:t>
            </a:r>
            <a:r>
              <a:rPr lang="en-US" sz="2000" dirty="0" err="1">
                <a:solidFill>
                  <a:schemeClr val="bg2">
                    <a:lumMod val="10000"/>
                  </a:schemeClr>
                </a:solidFill>
              </a:rPr>
              <a:t>Neus</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dirty="0">
                <a:solidFill>
                  <a:schemeClr val="bg2">
                    <a:lumMod val="10000"/>
                  </a:schemeClr>
                </a:solidFill>
              </a:rPr>
              <a:t>Coarse to fine: NeuS2, </a:t>
            </a:r>
            <a:r>
              <a:rPr lang="en-US" sz="2000" dirty="0" err="1">
                <a:solidFill>
                  <a:schemeClr val="bg2">
                    <a:lumMod val="10000"/>
                  </a:schemeClr>
                </a:solidFill>
              </a:rPr>
              <a:t>Neuralangelo</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dirty="0">
                <a:solidFill>
                  <a:schemeClr val="bg2">
                    <a:lumMod val="10000"/>
                  </a:schemeClr>
                </a:solidFill>
              </a:rPr>
              <a:t>E</a:t>
            </a:r>
            <a:r>
              <a:rPr lang="en-US" altLang="zh-CN" sz="2000" dirty="0">
                <a:solidFill>
                  <a:schemeClr val="bg2">
                    <a:lumMod val="10000"/>
                  </a:schemeClr>
                </a:solidFill>
              </a:rPr>
              <a:t>fficient Sampling: </a:t>
            </a:r>
            <a:r>
              <a:rPr lang="en-US" altLang="zh-CN" sz="2000" dirty="0" err="1">
                <a:solidFill>
                  <a:schemeClr val="bg2">
                    <a:lumMod val="10000"/>
                  </a:schemeClr>
                </a:solidFill>
              </a:rPr>
              <a:t>PermutoSDF</a:t>
            </a:r>
            <a:r>
              <a:rPr lang="en-US" altLang="zh-CN" sz="2000" dirty="0">
                <a:solidFill>
                  <a:schemeClr val="bg2">
                    <a:lumMod val="10000"/>
                  </a:schemeClr>
                </a:solidFill>
              </a:rPr>
              <a:t>,</a:t>
            </a:r>
            <a:r>
              <a:rPr lang="zh-CN" altLang="en-US" sz="2000" dirty="0">
                <a:solidFill>
                  <a:schemeClr val="bg2">
                    <a:lumMod val="10000"/>
                  </a:schemeClr>
                </a:solidFill>
              </a:rPr>
              <a:t> </a:t>
            </a:r>
            <a:r>
              <a:rPr lang="en-US" altLang="zh-CN" sz="2000" dirty="0">
                <a:solidFill>
                  <a:schemeClr val="bg2">
                    <a:lumMod val="10000"/>
                  </a:schemeClr>
                </a:solidFill>
              </a:rPr>
              <a:t>Sphere-Guided Training of Neural Implicit Surfaces</a:t>
            </a:r>
            <a:endParaRPr lang="en-US" sz="2400" dirty="0">
              <a:solidFill>
                <a:schemeClr val="bg2">
                  <a:lumMod val="10000"/>
                </a:schemeClr>
              </a:solidFill>
            </a:endParaRPr>
          </a:p>
          <a:p>
            <a:pPr marL="285750" indent="-285750" algn="just">
              <a:buFont typeface="Arial" panose="020B0604020202020204" pitchFamily="34" charset="0"/>
              <a:buChar char="•"/>
            </a:pPr>
            <a:r>
              <a:rPr lang="en-US" sz="2400" dirty="0">
                <a:solidFill>
                  <a:schemeClr val="bg2">
                    <a:lumMod val="10000"/>
                  </a:schemeClr>
                </a:solidFill>
              </a:rPr>
              <a:t>Takeaways</a:t>
            </a:r>
          </a:p>
        </p:txBody>
      </p:sp>
    </p:spTree>
    <p:extLst>
      <p:ext uri="{BB962C8B-B14F-4D97-AF65-F5344CB8AC3E}">
        <p14:creationId xmlns:p14="http://schemas.microsoft.com/office/powerpoint/2010/main" val="4104493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0958B-539A-4A69-D46F-DCF104539AE4}"/>
              </a:ext>
            </a:extLst>
          </p:cNvPr>
          <p:cNvSpPr txBox="1"/>
          <p:nvPr/>
        </p:nvSpPr>
        <p:spPr>
          <a:xfrm>
            <a:off x="198521" y="210553"/>
            <a:ext cx="1446037" cy="584775"/>
          </a:xfrm>
          <a:prstGeom prst="rect">
            <a:avLst/>
          </a:prstGeom>
          <a:noFill/>
        </p:spPr>
        <p:txBody>
          <a:bodyPr wrap="none" rtlCol="0">
            <a:spAutoFit/>
          </a:bodyPr>
          <a:lstStyle/>
          <a:p>
            <a:r>
              <a:rPr lang="en-US" sz="3200" dirty="0"/>
              <a:t>A</a:t>
            </a:r>
            <a:r>
              <a:rPr lang="en-US" altLang="zh-CN" sz="3200" dirty="0"/>
              <a:t>genda</a:t>
            </a:r>
            <a:endParaRPr lang="en-US" sz="2400" dirty="0"/>
          </a:p>
        </p:txBody>
      </p:sp>
      <p:sp>
        <p:nvSpPr>
          <p:cNvPr id="4" name="TextBox 3">
            <a:extLst>
              <a:ext uri="{FF2B5EF4-FFF2-40B4-BE49-F238E27FC236}">
                <a16:creationId xmlns:a16="http://schemas.microsoft.com/office/drawing/2014/main" id="{4D4FBBF9-21AB-372B-7260-6E9908EF75AB}"/>
              </a:ext>
            </a:extLst>
          </p:cNvPr>
          <p:cNvSpPr txBox="1"/>
          <p:nvPr/>
        </p:nvSpPr>
        <p:spPr>
          <a:xfrm>
            <a:off x="446227" y="1221770"/>
            <a:ext cx="8251546" cy="2739211"/>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2">
                    <a:lumMod val="10000"/>
                  </a:schemeClr>
                </a:solidFill>
              </a:rPr>
              <a:t>Introduction</a:t>
            </a:r>
          </a:p>
          <a:p>
            <a:pPr marL="285750" indent="-285750" algn="just">
              <a:buFont typeface="Arial" panose="020B0604020202020204" pitchFamily="34" charset="0"/>
              <a:buChar char="•"/>
            </a:pPr>
            <a:r>
              <a:rPr lang="en-US" sz="2400" dirty="0">
                <a:solidFill>
                  <a:schemeClr val="bg2">
                    <a:lumMod val="10000"/>
                  </a:schemeClr>
                </a:solidFill>
              </a:rPr>
              <a:t>Neural Surface Reconstruction</a:t>
            </a:r>
          </a:p>
          <a:p>
            <a:pPr marL="742950" lvl="1" indent="-285750" algn="just">
              <a:buFont typeface="Arial" panose="020B0604020202020204" pitchFamily="34" charset="0"/>
              <a:buChar char="•"/>
            </a:pPr>
            <a:r>
              <a:rPr lang="en-US" sz="2000" dirty="0" err="1">
                <a:solidFill>
                  <a:schemeClr val="bg2">
                    <a:lumMod val="10000"/>
                  </a:schemeClr>
                </a:solidFill>
              </a:rPr>
              <a:t>NeRF</a:t>
            </a:r>
            <a:r>
              <a:rPr lang="en-US" sz="2000" dirty="0">
                <a:solidFill>
                  <a:schemeClr val="bg2">
                    <a:lumMod val="10000"/>
                  </a:schemeClr>
                </a:solidFill>
              </a:rPr>
              <a:t>, </a:t>
            </a:r>
            <a:r>
              <a:rPr lang="en-US" sz="2000" dirty="0" err="1">
                <a:solidFill>
                  <a:schemeClr val="bg2">
                    <a:lumMod val="10000"/>
                  </a:schemeClr>
                </a:solidFill>
              </a:rPr>
              <a:t>NeuS</a:t>
            </a:r>
            <a:r>
              <a:rPr lang="en-US" sz="2000" dirty="0">
                <a:solidFill>
                  <a:schemeClr val="bg2">
                    <a:lumMod val="10000"/>
                  </a:schemeClr>
                </a:solidFill>
              </a:rPr>
              <a:t>, </a:t>
            </a:r>
            <a:r>
              <a:rPr lang="en-US" sz="2000" dirty="0" err="1">
                <a:solidFill>
                  <a:schemeClr val="bg2">
                    <a:lumMod val="10000"/>
                  </a:schemeClr>
                </a:solidFill>
              </a:rPr>
              <a:t>VolSDF</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dirty="0">
                <a:solidFill>
                  <a:schemeClr val="bg2">
                    <a:lumMod val="10000"/>
                  </a:schemeClr>
                </a:solidFill>
              </a:rPr>
              <a:t>Geometry Constrains: </a:t>
            </a:r>
            <a:r>
              <a:rPr lang="en-US" sz="2000" dirty="0" err="1">
                <a:solidFill>
                  <a:schemeClr val="bg2">
                    <a:lumMod val="10000"/>
                  </a:schemeClr>
                </a:solidFill>
              </a:rPr>
              <a:t>MonoSDF</a:t>
            </a:r>
            <a:r>
              <a:rPr lang="en-US" sz="2000" dirty="0">
                <a:solidFill>
                  <a:schemeClr val="bg2">
                    <a:lumMod val="10000"/>
                  </a:schemeClr>
                </a:solidFill>
              </a:rPr>
              <a:t>, Geo-</a:t>
            </a:r>
            <a:r>
              <a:rPr lang="en-US" sz="2000" dirty="0" err="1">
                <a:solidFill>
                  <a:schemeClr val="bg2">
                    <a:lumMod val="10000"/>
                  </a:schemeClr>
                </a:solidFill>
              </a:rPr>
              <a:t>Neus</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b="1" dirty="0">
                <a:solidFill>
                  <a:schemeClr val="bg2">
                    <a:lumMod val="10000"/>
                  </a:schemeClr>
                </a:solidFill>
              </a:rPr>
              <a:t>Coarse to fine: NeuS2, </a:t>
            </a:r>
            <a:r>
              <a:rPr lang="en-US" sz="2000" b="1" dirty="0" err="1">
                <a:solidFill>
                  <a:schemeClr val="bg2">
                    <a:lumMod val="10000"/>
                  </a:schemeClr>
                </a:solidFill>
              </a:rPr>
              <a:t>Neuralangelo</a:t>
            </a:r>
            <a:r>
              <a:rPr lang="en-US" sz="2000" b="1" dirty="0">
                <a:solidFill>
                  <a:schemeClr val="bg2">
                    <a:lumMod val="10000"/>
                  </a:schemeClr>
                </a:solidFill>
              </a:rPr>
              <a:t> (Speed Up Training Process)</a:t>
            </a:r>
          </a:p>
          <a:p>
            <a:pPr marL="742950" lvl="1" indent="-285750" algn="just">
              <a:buFont typeface="Arial" panose="020B0604020202020204" pitchFamily="34" charset="0"/>
              <a:buChar char="•"/>
            </a:pPr>
            <a:r>
              <a:rPr lang="en-US" sz="2000" dirty="0">
                <a:solidFill>
                  <a:schemeClr val="bg2">
                    <a:lumMod val="10000"/>
                  </a:schemeClr>
                </a:solidFill>
              </a:rPr>
              <a:t>E</a:t>
            </a:r>
            <a:r>
              <a:rPr lang="en-US" altLang="zh-CN" sz="2000" dirty="0">
                <a:solidFill>
                  <a:schemeClr val="bg2">
                    <a:lumMod val="10000"/>
                  </a:schemeClr>
                </a:solidFill>
              </a:rPr>
              <a:t>fficient Sampling: </a:t>
            </a:r>
            <a:r>
              <a:rPr lang="en-US" altLang="zh-CN" sz="2000" dirty="0" err="1">
                <a:solidFill>
                  <a:schemeClr val="bg2">
                    <a:lumMod val="10000"/>
                  </a:schemeClr>
                </a:solidFill>
              </a:rPr>
              <a:t>PermutoSDF</a:t>
            </a:r>
            <a:r>
              <a:rPr lang="en-US" altLang="zh-CN" sz="2000" dirty="0">
                <a:solidFill>
                  <a:schemeClr val="bg2">
                    <a:lumMod val="10000"/>
                  </a:schemeClr>
                </a:solidFill>
              </a:rPr>
              <a:t>,</a:t>
            </a:r>
            <a:r>
              <a:rPr lang="zh-CN" altLang="en-US" sz="2000" dirty="0">
                <a:solidFill>
                  <a:schemeClr val="bg2">
                    <a:lumMod val="10000"/>
                  </a:schemeClr>
                </a:solidFill>
              </a:rPr>
              <a:t> </a:t>
            </a:r>
            <a:r>
              <a:rPr lang="en-US" altLang="zh-CN" sz="2000" dirty="0">
                <a:solidFill>
                  <a:schemeClr val="bg2">
                    <a:lumMod val="10000"/>
                  </a:schemeClr>
                </a:solidFill>
              </a:rPr>
              <a:t>Sphere-Guided Training of Neural Implicit Surfaces</a:t>
            </a:r>
            <a:endParaRPr lang="en-US" sz="2000" dirty="0">
              <a:solidFill>
                <a:schemeClr val="bg2">
                  <a:lumMod val="10000"/>
                </a:schemeClr>
              </a:solidFill>
            </a:endParaRPr>
          </a:p>
          <a:p>
            <a:pPr marL="285750" indent="-285750" algn="just">
              <a:buFont typeface="Arial" panose="020B0604020202020204" pitchFamily="34" charset="0"/>
              <a:buChar char="•"/>
            </a:pPr>
            <a:r>
              <a:rPr lang="en-US" sz="2400" dirty="0">
                <a:solidFill>
                  <a:schemeClr val="bg2">
                    <a:lumMod val="10000"/>
                  </a:schemeClr>
                </a:solidFill>
              </a:rPr>
              <a:t>Takeaways</a:t>
            </a:r>
          </a:p>
        </p:txBody>
      </p:sp>
    </p:spTree>
    <p:extLst>
      <p:ext uri="{BB962C8B-B14F-4D97-AF65-F5344CB8AC3E}">
        <p14:creationId xmlns:p14="http://schemas.microsoft.com/office/powerpoint/2010/main" val="3449436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0B82A7-EEA6-554A-2EE5-429DFA18BA16}"/>
              </a:ext>
            </a:extLst>
          </p:cNvPr>
          <p:cNvSpPr txBox="1"/>
          <p:nvPr/>
        </p:nvSpPr>
        <p:spPr>
          <a:xfrm>
            <a:off x="198521" y="210553"/>
            <a:ext cx="8945479" cy="523220"/>
          </a:xfrm>
          <a:prstGeom prst="rect">
            <a:avLst/>
          </a:prstGeom>
          <a:noFill/>
        </p:spPr>
        <p:txBody>
          <a:bodyPr wrap="square" rtlCol="0">
            <a:spAutoFit/>
          </a:bodyPr>
          <a:lstStyle/>
          <a:p>
            <a:r>
              <a:rPr lang="en-US" sz="2800" dirty="0"/>
              <a:t>NeuS2: </a:t>
            </a:r>
            <a:r>
              <a:rPr lang="en-US" sz="1600" dirty="0"/>
              <a:t>Fast Learning of Neural Implicit Surfaces for Multi-view Reconstruction</a:t>
            </a:r>
          </a:p>
        </p:txBody>
      </p:sp>
      <p:pic>
        <p:nvPicPr>
          <p:cNvPr id="4" name="Picture 3">
            <a:extLst>
              <a:ext uri="{FF2B5EF4-FFF2-40B4-BE49-F238E27FC236}">
                <a16:creationId xmlns:a16="http://schemas.microsoft.com/office/drawing/2014/main" id="{0D538D42-3089-0F97-496A-AD9361847362}"/>
              </a:ext>
            </a:extLst>
          </p:cNvPr>
          <p:cNvPicPr>
            <a:picLocks noChangeAspect="1"/>
          </p:cNvPicPr>
          <p:nvPr/>
        </p:nvPicPr>
        <p:blipFill>
          <a:blip r:embed="rId3"/>
          <a:stretch>
            <a:fillRect/>
          </a:stretch>
        </p:blipFill>
        <p:spPr>
          <a:xfrm>
            <a:off x="404638" y="1120397"/>
            <a:ext cx="8334723" cy="4395264"/>
          </a:xfrm>
          <a:prstGeom prst="rect">
            <a:avLst/>
          </a:prstGeom>
        </p:spPr>
      </p:pic>
      <p:sp>
        <p:nvSpPr>
          <p:cNvPr id="7" name="Rectangle 6">
            <a:extLst>
              <a:ext uri="{FF2B5EF4-FFF2-40B4-BE49-F238E27FC236}">
                <a16:creationId xmlns:a16="http://schemas.microsoft.com/office/drawing/2014/main" id="{47249E55-2325-C80F-65B0-B075118AF365}"/>
              </a:ext>
            </a:extLst>
          </p:cNvPr>
          <p:cNvSpPr/>
          <p:nvPr/>
        </p:nvSpPr>
        <p:spPr>
          <a:xfrm>
            <a:off x="2370125" y="1120397"/>
            <a:ext cx="892454" cy="1725216"/>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9F02B3-28A3-10C1-FADC-50B7B887BDFB}"/>
              </a:ext>
            </a:extLst>
          </p:cNvPr>
          <p:cNvSpPr/>
          <p:nvPr/>
        </p:nvSpPr>
        <p:spPr>
          <a:xfrm>
            <a:off x="5170627" y="3972154"/>
            <a:ext cx="892454" cy="1038758"/>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793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AE0083-F65F-44D9-6F1D-13A0575986BB}"/>
              </a:ext>
            </a:extLst>
          </p:cNvPr>
          <p:cNvPicPr>
            <a:picLocks noChangeAspect="1"/>
          </p:cNvPicPr>
          <p:nvPr/>
        </p:nvPicPr>
        <p:blipFill>
          <a:blip r:embed="rId2"/>
          <a:stretch>
            <a:fillRect/>
          </a:stretch>
        </p:blipFill>
        <p:spPr>
          <a:xfrm>
            <a:off x="0" y="1128300"/>
            <a:ext cx="9144000" cy="1953296"/>
          </a:xfrm>
          <a:prstGeom prst="rect">
            <a:avLst/>
          </a:prstGeom>
        </p:spPr>
      </p:pic>
      <p:pic>
        <p:nvPicPr>
          <p:cNvPr id="6" name="Picture 5">
            <a:extLst>
              <a:ext uri="{FF2B5EF4-FFF2-40B4-BE49-F238E27FC236}">
                <a16:creationId xmlns:a16="http://schemas.microsoft.com/office/drawing/2014/main" id="{4ED9E573-C56B-22B6-AE3E-B5CAFE6302C6}"/>
              </a:ext>
            </a:extLst>
          </p:cNvPr>
          <p:cNvPicPr>
            <a:picLocks noChangeAspect="1"/>
          </p:cNvPicPr>
          <p:nvPr/>
        </p:nvPicPr>
        <p:blipFill>
          <a:blip r:embed="rId3"/>
          <a:stretch>
            <a:fillRect/>
          </a:stretch>
        </p:blipFill>
        <p:spPr>
          <a:xfrm>
            <a:off x="65688" y="3340273"/>
            <a:ext cx="4443991" cy="2252857"/>
          </a:xfrm>
          <a:prstGeom prst="rect">
            <a:avLst/>
          </a:prstGeom>
        </p:spPr>
      </p:pic>
      <p:pic>
        <p:nvPicPr>
          <p:cNvPr id="8" name="Picture 7">
            <a:extLst>
              <a:ext uri="{FF2B5EF4-FFF2-40B4-BE49-F238E27FC236}">
                <a16:creationId xmlns:a16="http://schemas.microsoft.com/office/drawing/2014/main" id="{08DF90D9-BD04-1A4C-BDF5-BD8316DE9F54}"/>
              </a:ext>
            </a:extLst>
          </p:cNvPr>
          <p:cNvPicPr>
            <a:picLocks noChangeAspect="1"/>
          </p:cNvPicPr>
          <p:nvPr/>
        </p:nvPicPr>
        <p:blipFill>
          <a:blip r:embed="rId4"/>
          <a:stretch>
            <a:fillRect/>
          </a:stretch>
        </p:blipFill>
        <p:spPr>
          <a:xfrm>
            <a:off x="4575584" y="3340273"/>
            <a:ext cx="4568416" cy="2252857"/>
          </a:xfrm>
          <a:prstGeom prst="rect">
            <a:avLst/>
          </a:prstGeom>
        </p:spPr>
      </p:pic>
      <p:sp>
        <p:nvSpPr>
          <p:cNvPr id="9" name="TextBox 8">
            <a:extLst>
              <a:ext uri="{FF2B5EF4-FFF2-40B4-BE49-F238E27FC236}">
                <a16:creationId xmlns:a16="http://schemas.microsoft.com/office/drawing/2014/main" id="{CB9A1E87-55AD-13ED-2867-44204BBE20A0}"/>
              </a:ext>
            </a:extLst>
          </p:cNvPr>
          <p:cNvSpPr txBox="1"/>
          <p:nvPr/>
        </p:nvSpPr>
        <p:spPr>
          <a:xfrm>
            <a:off x="198521" y="210553"/>
            <a:ext cx="8945479" cy="523220"/>
          </a:xfrm>
          <a:prstGeom prst="rect">
            <a:avLst/>
          </a:prstGeom>
          <a:noFill/>
        </p:spPr>
        <p:txBody>
          <a:bodyPr wrap="square" rtlCol="0">
            <a:spAutoFit/>
          </a:bodyPr>
          <a:lstStyle/>
          <a:p>
            <a:r>
              <a:rPr lang="en-US" sz="2800" dirty="0"/>
              <a:t>NeuS2: </a:t>
            </a:r>
            <a:r>
              <a:rPr lang="en-US" sz="1600" dirty="0"/>
              <a:t>Fast Learning of Neural Implicit Surfaces for Multi-view Reconstruction</a:t>
            </a:r>
          </a:p>
        </p:txBody>
      </p:sp>
    </p:spTree>
    <p:extLst>
      <p:ext uri="{BB962C8B-B14F-4D97-AF65-F5344CB8AC3E}">
        <p14:creationId xmlns:p14="http://schemas.microsoft.com/office/powerpoint/2010/main" val="2125560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4BE964-6671-7D30-0392-EDAE165C5EF3}"/>
              </a:ext>
            </a:extLst>
          </p:cNvPr>
          <p:cNvSpPr txBox="1"/>
          <p:nvPr/>
        </p:nvSpPr>
        <p:spPr>
          <a:xfrm>
            <a:off x="198521" y="210553"/>
            <a:ext cx="5926046" cy="523220"/>
          </a:xfrm>
          <a:prstGeom prst="rect">
            <a:avLst/>
          </a:prstGeom>
          <a:noFill/>
        </p:spPr>
        <p:txBody>
          <a:bodyPr wrap="none" rtlCol="0">
            <a:spAutoFit/>
          </a:bodyPr>
          <a:lstStyle/>
          <a:p>
            <a:r>
              <a:rPr lang="en-US" sz="2800" dirty="0" err="1"/>
              <a:t>Neuralangelo</a:t>
            </a:r>
            <a:r>
              <a:rPr lang="en-US" sz="2800" dirty="0"/>
              <a:t>: </a:t>
            </a:r>
            <a:r>
              <a:rPr lang="en-US" sz="1600" dirty="0"/>
              <a:t>High-Fidelity Neural Surface Reconstruction</a:t>
            </a:r>
          </a:p>
        </p:txBody>
      </p:sp>
      <p:pic>
        <p:nvPicPr>
          <p:cNvPr id="4" name="Picture 3">
            <a:extLst>
              <a:ext uri="{FF2B5EF4-FFF2-40B4-BE49-F238E27FC236}">
                <a16:creationId xmlns:a16="http://schemas.microsoft.com/office/drawing/2014/main" id="{31F27F05-0F8C-30A3-B7AB-88F582D7D69D}"/>
              </a:ext>
            </a:extLst>
          </p:cNvPr>
          <p:cNvPicPr>
            <a:picLocks noChangeAspect="1"/>
          </p:cNvPicPr>
          <p:nvPr/>
        </p:nvPicPr>
        <p:blipFill>
          <a:blip r:embed="rId3"/>
          <a:stretch>
            <a:fillRect/>
          </a:stretch>
        </p:blipFill>
        <p:spPr>
          <a:xfrm>
            <a:off x="2074558" y="943039"/>
            <a:ext cx="4994884" cy="286337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C44E5D1-5A7C-4BD7-C317-4A93C21A004C}"/>
                  </a:ext>
                </a:extLst>
              </p:cNvPr>
              <p:cNvSpPr txBox="1"/>
              <p:nvPr/>
            </p:nvSpPr>
            <p:spPr>
              <a:xfrm>
                <a:off x="446227" y="4015682"/>
                <a:ext cx="8251546" cy="1015663"/>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2">
                        <a:lumMod val="10000"/>
                      </a:schemeClr>
                    </a:solidFill>
                  </a:rPr>
                  <a:t>Using numerical gradients for the higher-order derivatives naturally enables </a:t>
                </a:r>
                <a:r>
                  <a:rPr lang="en-US" sz="2000" i="1" dirty="0" err="1">
                    <a:solidFill>
                      <a:schemeClr val="bg2">
                        <a:lumMod val="10000"/>
                      </a:schemeClr>
                    </a:solidFill>
                  </a:rPr>
                  <a:t>Neuralangelo</a:t>
                </a:r>
                <a:r>
                  <a:rPr lang="en-US" sz="2000" dirty="0">
                    <a:solidFill>
                      <a:schemeClr val="bg2">
                        <a:lumMod val="10000"/>
                      </a:schemeClr>
                    </a:solidFill>
                  </a:rPr>
                  <a:t> to perform coarse-to-fine optimization from two perspectives:</a:t>
                </a:r>
                <a:r>
                  <a:rPr lang="zh-CN" altLang="en-US" sz="2000" dirty="0">
                    <a:solidFill>
                      <a:schemeClr val="bg2">
                        <a:lumMod val="10000"/>
                      </a:schemeClr>
                    </a:solidFill>
                  </a:rPr>
                  <a:t> </a:t>
                </a:r>
                <a:r>
                  <a:rPr lang="en-US" altLang="zh-CN" sz="2000" b="1" dirty="0">
                    <a:solidFill>
                      <a:schemeClr val="bg2">
                        <a:lumMod val="10000"/>
                      </a:schemeClr>
                    </a:solidFill>
                  </a:rPr>
                  <a:t>Step Size</a:t>
                </a:r>
                <a:r>
                  <a:rPr lang="en-US" altLang="zh-CN" sz="2000" dirty="0">
                    <a:solidFill>
                      <a:schemeClr val="bg2">
                        <a:lumMod val="10000"/>
                      </a:schemeClr>
                    </a:solidFill>
                  </a:rPr>
                  <a:t>, </a:t>
                </a:r>
                <a14:m>
                  <m:oMath xmlns:m="http://schemas.openxmlformats.org/officeDocument/2006/math">
                    <m:r>
                      <a:rPr lang="en-US" altLang="zh-CN" sz="2000" b="0" i="1" smtClean="0">
                        <a:solidFill>
                          <a:schemeClr val="bg2">
                            <a:lumMod val="10000"/>
                          </a:schemeClr>
                        </a:solidFill>
                        <a:latin typeface="Cambria Math" panose="02040503050406030204" pitchFamily="18" charset="0"/>
                      </a:rPr>
                      <m:t>𝜖</m:t>
                    </m:r>
                  </m:oMath>
                </a14:m>
                <a:r>
                  <a:rPr lang="en-US" sz="2000" dirty="0">
                    <a:solidFill>
                      <a:schemeClr val="bg2">
                        <a:lumMod val="10000"/>
                      </a:schemeClr>
                    </a:solidFill>
                  </a:rPr>
                  <a:t>; </a:t>
                </a:r>
                <a:r>
                  <a:rPr lang="en-US" sz="2000" b="1" dirty="0">
                    <a:solidFill>
                      <a:schemeClr val="bg2">
                        <a:lumMod val="10000"/>
                      </a:schemeClr>
                    </a:solidFill>
                  </a:rPr>
                  <a:t>Hash grid resolution</a:t>
                </a:r>
                <a:r>
                  <a:rPr lang="en-US" sz="2000" dirty="0">
                    <a:solidFill>
                      <a:schemeClr val="bg2">
                        <a:lumMod val="10000"/>
                      </a:schemeClr>
                    </a:solidFill>
                  </a:rPr>
                  <a:t>, </a:t>
                </a:r>
                <a14:m>
                  <m:oMath xmlns:m="http://schemas.openxmlformats.org/officeDocument/2006/math">
                    <m:r>
                      <a:rPr lang="en-US" sz="2000" b="0" i="1" smtClean="0">
                        <a:solidFill>
                          <a:schemeClr val="bg2">
                            <a:lumMod val="10000"/>
                          </a:schemeClr>
                        </a:solidFill>
                        <a:latin typeface="Cambria Math" panose="02040503050406030204" pitchFamily="18" charset="0"/>
                      </a:rPr>
                      <m:t>𝑉</m:t>
                    </m:r>
                  </m:oMath>
                </a14:m>
                <a:r>
                  <a:rPr lang="en-US" sz="2000" dirty="0">
                    <a:solidFill>
                      <a:schemeClr val="bg2">
                        <a:lumMod val="10000"/>
                      </a:schemeClr>
                    </a:solidFill>
                  </a:rPr>
                  <a:t>.</a:t>
                </a:r>
              </a:p>
            </p:txBody>
          </p:sp>
        </mc:Choice>
        <mc:Fallback xmlns="">
          <p:sp>
            <p:nvSpPr>
              <p:cNvPr id="5" name="TextBox 4">
                <a:extLst>
                  <a:ext uri="{FF2B5EF4-FFF2-40B4-BE49-F238E27FC236}">
                    <a16:creationId xmlns:a16="http://schemas.microsoft.com/office/drawing/2014/main" id="{AC44E5D1-5A7C-4BD7-C317-4A93C21A004C}"/>
                  </a:ext>
                </a:extLst>
              </p:cNvPr>
              <p:cNvSpPr txBox="1">
                <a:spLocks noRot="1" noChangeAspect="1" noMove="1" noResize="1" noEditPoints="1" noAdjustHandles="1" noChangeArrowheads="1" noChangeShapeType="1" noTextEdit="1"/>
              </p:cNvSpPr>
              <p:nvPr/>
            </p:nvSpPr>
            <p:spPr>
              <a:xfrm>
                <a:off x="446227" y="4015682"/>
                <a:ext cx="8251546" cy="1015663"/>
              </a:xfrm>
              <a:prstGeom prst="rect">
                <a:avLst/>
              </a:prstGeom>
              <a:blipFill>
                <a:blip r:embed="rId4"/>
                <a:stretch>
                  <a:fillRect l="-665" t="-3614" r="-739" b="-10241"/>
                </a:stretch>
              </a:blipFill>
            </p:spPr>
            <p:txBody>
              <a:bodyPr/>
              <a:lstStyle/>
              <a:p>
                <a:r>
                  <a:rPr lang="en-US">
                    <a:noFill/>
                  </a:rPr>
                  <a:t> </a:t>
                </a:r>
              </a:p>
            </p:txBody>
          </p:sp>
        </mc:Fallback>
      </mc:AlternateContent>
    </p:spTree>
    <p:extLst>
      <p:ext uri="{BB962C8B-B14F-4D97-AF65-F5344CB8AC3E}">
        <p14:creationId xmlns:p14="http://schemas.microsoft.com/office/powerpoint/2010/main" val="969514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D9F550-CB32-DA75-A6AE-E70223FBDE08}"/>
              </a:ext>
            </a:extLst>
          </p:cNvPr>
          <p:cNvSpPr txBox="1"/>
          <p:nvPr/>
        </p:nvSpPr>
        <p:spPr>
          <a:xfrm>
            <a:off x="198521" y="210553"/>
            <a:ext cx="5926046" cy="523220"/>
          </a:xfrm>
          <a:prstGeom prst="rect">
            <a:avLst/>
          </a:prstGeom>
          <a:noFill/>
        </p:spPr>
        <p:txBody>
          <a:bodyPr wrap="none" rtlCol="0">
            <a:spAutoFit/>
          </a:bodyPr>
          <a:lstStyle/>
          <a:p>
            <a:r>
              <a:rPr lang="en-US" sz="2800" dirty="0" err="1"/>
              <a:t>Neuralangelo</a:t>
            </a:r>
            <a:r>
              <a:rPr lang="en-US" sz="2800" dirty="0"/>
              <a:t>: </a:t>
            </a:r>
            <a:r>
              <a:rPr lang="en-US" sz="1600" dirty="0"/>
              <a:t>High-Fidelity Neural Surface Reconstruction</a:t>
            </a:r>
          </a:p>
        </p:txBody>
      </p:sp>
      <p:pic>
        <p:nvPicPr>
          <p:cNvPr id="6" name="Picture 5">
            <a:extLst>
              <a:ext uri="{FF2B5EF4-FFF2-40B4-BE49-F238E27FC236}">
                <a16:creationId xmlns:a16="http://schemas.microsoft.com/office/drawing/2014/main" id="{EAB5605D-C026-D6C8-2D05-67466C814BC1}"/>
              </a:ext>
            </a:extLst>
          </p:cNvPr>
          <p:cNvPicPr>
            <a:picLocks noChangeAspect="1"/>
          </p:cNvPicPr>
          <p:nvPr/>
        </p:nvPicPr>
        <p:blipFill>
          <a:blip r:embed="rId2"/>
          <a:stretch>
            <a:fillRect/>
          </a:stretch>
        </p:blipFill>
        <p:spPr>
          <a:xfrm>
            <a:off x="641425" y="1455724"/>
            <a:ext cx="7861149" cy="3695411"/>
          </a:xfrm>
          <a:prstGeom prst="rect">
            <a:avLst/>
          </a:prstGeom>
        </p:spPr>
      </p:pic>
    </p:spTree>
    <p:extLst>
      <p:ext uri="{BB962C8B-B14F-4D97-AF65-F5344CB8AC3E}">
        <p14:creationId xmlns:p14="http://schemas.microsoft.com/office/powerpoint/2010/main" val="2395665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0958B-539A-4A69-D46F-DCF104539AE4}"/>
              </a:ext>
            </a:extLst>
          </p:cNvPr>
          <p:cNvSpPr txBox="1"/>
          <p:nvPr/>
        </p:nvSpPr>
        <p:spPr>
          <a:xfrm>
            <a:off x="198521" y="210553"/>
            <a:ext cx="1446037" cy="584775"/>
          </a:xfrm>
          <a:prstGeom prst="rect">
            <a:avLst/>
          </a:prstGeom>
          <a:noFill/>
        </p:spPr>
        <p:txBody>
          <a:bodyPr wrap="none" rtlCol="0">
            <a:spAutoFit/>
          </a:bodyPr>
          <a:lstStyle/>
          <a:p>
            <a:r>
              <a:rPr lang="en-US" sz="3200" dirty="0"/>
              <a:t>A</a:t>
            </a:r>
            <a:r>
              <a:rPr lang="en-US" altLang="zh-CN" sz="3200" dirty="0"/>
              <a:t>genda</a:t>
            </a:r>
            <a:endParaRPr lang="en-US" sz="2400" dirty="0"/>
          </a:p>
        </p:txBody>
      </p:sp>
      <p:sp>
        <p:nvSpPr>
          <p:cNvPr id="4" name="TextBox 3">
            <a:extLst>
              <a:ext uri="{FF2B5EF4-FFF2-40B4-BE49-F238E27FC236}">
                <a16:creationId xmlns:a16="http://schemas.microsoft.com/office/drawing/2014/main" id="{4D4FBBF9-21AB-372B-7260-6E9908EF75AB}"/>
              </a:ext>
            </a:extLst>
          </p:cNvPr>
          <p:cNvSpPr txBox="1"/>
          <p:nvPr/>
        </p:nvSpPr>
        <p:spPr>
          <a:xfrm>
            <a:off x="446227" y="1221770"/>
            <a:ext cx="8251546" cy="2739211"/>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2">
                    <a:lumMod val="10000"/>
                  </a:schemeClr>
                </a:solidFill>
              </a:rPr>
              <a:t>Introduction</a:t>
            </a:r>
          </a:p>
          <a:p>
            <a:pPr marL="285750" indent="-285750" algn="just">
              <a:buFont typeface="Arial" panose="020B0604020202020204" pitchFamily="34" charset="0"/>
              <a:buChar char="•"/>
            </a:pPr>
            <a:r>
              <a:rPr lang="en-US" sz="2400" dirty="0">
                <a:solidFill>
                  <a:schemeClr val="bg2">
                    <a:lumMod val="10000"/>
                  </a:schemeClr>
                </a:solidFill>
              </a:rPr>
              <a:t>Neural Surface Reconstruction</a:t>
            </a:r>
          </a:p>
          <a:p>
            <a:pPr marL="742950" lvl="1" indent="-285750" algn="just">
              <a:buFont typeface="Arial" panose="020B0604020202020204" pitchFamily="34" charset="0"/>
              <a:buChar char="•"/>
            </a:pPr>
            <a:r>
              <a:rPr lang="en-US" sz="2000" dirty="0" err="1">
                <a:solidFill>
                  <a:schemeClr val="bg2">
                    <a:lumMod val="10000"/>
                  </a:schemeClr>
                </a:solidFill>
              </a:rPr>
              <a:t>NeRF</a:t>
            </a:r>
            <a:r>
              <a:rPr lang="en-US" sz="2000" dirty="0">
                <a:solidFill>
                  <a:schemeClr val="bg2">
                    <a:lumMod val="10000"/>
                  </a:schemeClr>
                </a:solidFill>
              </a:rPr>
              <a:t>, </a:t>
            </a:r>
            <a:r>
              <a:rPr lang="en-US" sz="2000" dirty="0" err="1">
                <a:solidFill>
                  <a:schemeClr val="bg2">
                    <a:lumMod val="10000"/>
                  </a:schemeClr>
                </a:solidFill>
              </a:rPr>
              <a:t>NeuS</a:t>
            </a:r>
            <a:r>
              <a:rPr lang="en-US" sz="2000" dirty="0">
                <a:solidFill>
                  <a:schemeClr val="bg2">
                    <a:lumMod val="10000"/>
                  </a:schemeClr>
                </a:solidFill>
              </a:rPr>
              <a:t>, </a:t>
            </a:r>
            <a:r>
              <a:rPr lang="en-US" sz="2000" dirty="0" err="1">
                <a:solidFill>
                  <a:schemeClr val="bg2">
                    <a:lumMod val="10000"/>
                  </a:schemeClr>
                </a:solidFill>
              </a:rPr>
              <a:t>VolSDF</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dirty="0">
                <a:solidFill>
                  <a:schemeClr val="bg2">
                    <a:lumMod val="10000"/>
                  </a:schemeClr>
                </a:solidFill>
              </a:rPr>
              <a:t>Geometry Constrains: </a:t>
            </a:r>
            <a:r>
              <a:rPr lang="en-US" sz="2000" dirty="0" err="1">
                <a:solidFill>
                  <a:schemeClr val="bg2">
                    <a:lumMod val="10000"/>
                  </a:schemeClr>
                </a:solidFill>
              </a:rPr>
              <a:t>MonoSDF</a:t>
            </a:r>
            <a:r>
              <a:rPr lang="en-US" sz="2000" dirty="0">
                <a:solidFill>
                  <a:schemeClr val="bg2">
                    <a:lumMod val="10000"/>
                  </a:schemeClr>
                </a:solidFill>
              </a:rPr>
              <a:t>, Geo-</a:t>
            </a:r>
            <a:r>
              <a:rPr lang="en-US" sz="2000" dirty="0" err="1">
                <a:solidFill>
                  <a:schemeClr val="bg2">
                    <a:lumMod val="10000"/>
                  </a:schemeClr>
                </a:solidFill>
              </a:rPr>
              <a:t>Neus</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dirty="0">
                <a:solidFill>
                  <a:schemeClr val="bg2">
                    <a:lumMod val="10000"/>
                  </a:schemeClr>
                </a:solidFill>
              </a:rPr>
              <a:t>Coarse to fine: NeuS2, </a:t>
            </a:r>
            <a:r>
              <a:rPr lang="en-US" sz="2000" dirty="0" err="1">
                <a:solidFill>
                  <a:schemeClr val="bg2">
                    <a:lumMod val="10000"/>
                  </a:schemeClr>
                </a:solidFill>
              </a:rPr>
              <a:t>Neuralangelo</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b="1" dirty="0">
                <a:solidFill>
                  <a:schemeClr val="bg2">
                    <a:lumMod val="10000"/>
                  </a:schemeClr>
                </a:solidFill>
              </a:rPr>
              <a:t>E</a:t>
            </a:r>
            <a:r>
              <a:rPr lang="en-US" altLang="zh-CN" sz="2000" b="1" dirty="0">
                <a:solidFill>
                  <a:schemeClr val="bg2">
                    <a:lumMod val="10000"/>
                  </a:schemeClr>
                </a:solidFill>
              </a:rPr>
              <a:t>fficient Sampling: </a:t>
            </a:r>
            <a:r>
              <a:rPr lang="en-US" altLang="zh-CN" sz="2000" b="1" dirty="0" err="1">
                <a:solidFill>
                  <a:schemeClr val="bg2">
                    <a:lumMod val="10000"/>
                  </a:schemeClr>
                </a:solidFill>
              </a:rPr>
              <a:t>PermutoSDF</a:t>
            </a:r>
            <a:r>
              <a:rPr lang="en-US" altLang="zh-CN" sz="2000" b="1" dirty="0">
                <a:solidFill>
                  <a:schemeClr val="bg2">
                    <a:lumMod val="10000"/>
                  </a:schemeClr>
                </a:solidFill>
              </a:rPr>
              <a:t>,</a:t>
            </a:r>
            <a:r>
              <a:rPr lang="zh-CN" altLang="en-US" sz="2000" b="1" dirty="0">
                <a:solidFill>
                  <a:schemeClr val="bg2">
                    <a:lumMod val="10000"/>
                  </a:schemeClr>
                </a:solidFill>
              </a:rPr>
              <a:t> </a:t>
            </a:r>
            <a:r>
              <a:rPr lang="en-US" altLang="zh-CN" sz="2000" b="1" dirty="0">
                <a:solidFill>
                  <a:schemeClr val="bg2">
                    <a:lumMod val="10000"/>
                  </a:schemeClr>
                </a:solidFill>
              </a:rPr>
              <a:t>Sphere-Guided Training of Neural Implicit Surfaces</a:t>
            </a:r>
            <a:endParaRPr lang="en-US" sz="2000" b="1" dirty="0">
              <a:solidFill>
                <a:schemeClr val="bg2">
                  <a:lumMod val="10000"/>
                </a:schemeClr>
              </a:solidFill>
            </a:endParaRPr>
          </a:p>
          <a:p>
            <a:pPr marL="285750" indent="-285750" algn="just">
              <a:buFont typeface="Arial" panose="020B0604020202020204" pitchFamily="34" charset="0"/>
              <a:buChar char="•"/>
            </a:pPr>
            <a:r>
              <a:rPr lang="en-US" sz="2400" dirty="0">
                <a:solidFill>
                  <a:schemeClr val="bg2">
                    <a:lumMod val="10000"/>
                  </a:schemeClr>
                </a:solidFill>
              </a:rPr>
              <a:t>Takeaways</a:t>
            </a:r>
          </a:p>
        </p:txBody>
      </p:sp>
    </p:spTree>
    <p:extLst>
      <p:ext uri="{BB962C8B-B14F-4D97-AF65-F5344CB8AC3E}">
        <p14:creationId xmlns:p14="http://schemas.microsoft.com/office/powerpoint/2010/main" val="234731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7B21E1-BAE7-6C31-1B72-770800C89C31}"/>
              </a:ext>
            </a:extLst>
          </p:cNvPr>
          <p:cNvSpPr txBox="1"/>
          <p:nvPr/>
        </p:nvSpPr>
        <p:spPr>
          <a:xfrm>
            <a:off x="198521" y="210553"/>
            <a:ext cx="9070240" cy="523220"/>
          </a:xfrm>
          <a:prstGeom prst="rect">
            <a:avLst/>
          </a:prstGeom>
          <a:noFill/>
        </p:spPr>
        <p:txBody>
          <a:bodyPr wrap="none" rtlCol="0">
            <a:spAutoFit/>
          </a:bodyPr>
          <a:lstStyle/>
          <a:p>
            <a:r>
              <a:rPr lang="en-US" sz="2800" dirty="0" err="1"/>
              <a:t>PermutoSDF</a:t>
            </a:r>
            <a:r>
              <a:rPr lang="en-US" sz="2800" dirty="0"/>
              <a:t>: </a:t>
            </a:r>
            <a:r>
              <a:rPr lang="en-US" sz="1600" dirty="0"/>
              <a:t>Fast Multi-View Reconstruction with Implicit Surfaces using Permutohedral Lattices</a:t>
            </a:r>
          </a:p>
        </p:txBody>
      </p:sp>
      <p:pic>
        <p:nvPicPr>
          <p:cNvPr id="4" name="Picture 3">
            <a:extLst>
              <a:ext uri="{FF2B5EF4-FFF2-40B4-BE49-F238E27FC236}">
                <a16:creationId xmlns:a16="http://schemas.microsoft.com/office/drawing/2014/main" id="{4872BE67-61C3-7D1B-3A16-7B69E7656866}"/>
              </a:ext>
            </a:extLst>
          </p:cNvPr>
          <p:cNvPicPr>
            <a:picLocks noChangeAspect="1"/>
          </p:cNvPicPr>
          <p:nvPr/>
        </p:nvPicPr>
        <p:blipFill>
          <a:blip r:embed="rId3"/>
          <a:stretch>
            <a:fillRect/>
          </a:stretch>
        </p:blipFill>
        <p:spPr>
          <a:xfrm>
            <a:off x="0" y="952859"/>
            <a:ext cx="9144000" cy="3173723"/>
          </a:xfrm>
          <a:prstGeom prst="rect">
            <a:avLst/>
          </a:prstGeom>
        </p:spPr>
      </p:pic>
      <p:pic>
        <p:nvPicPr>
          <p:cNvPr id="6" name="Picture 5">
            <a:extLst>
              <a:ext uri="{FF2B5EF4-FFF2-40B4-BE49-F238E27FC236}">
                <a16:creationId xmlns:a16="http://schemas.microsoft.com/office/drawing/2014/main" id="{6A0B1EB1-1CBA-73B9-BED1-A29CB7DE1255}"/>
              </a:ext>
            </a:extLst>
          </p:cNvPr>
          <p:cNvPicPr>
            <a:picLocks noChangeAspect="1"/>
          </p:cNvPicPr>
          <p:nvPr/>
        </p:nvPicPr>
        <p:blipFill>
          <a:blip r:embed="rId4"/>
          <a:stretch>
            <a:fillRect/>
          </a:stretch>
        </p:blipFill>
        <p:spPr>
          <a:xfrm>
            <a:off x="2730687" y="4244701"/>
            <a:ext cx="3682625" cy="1469923"/>
          </a:xfrm>
          <a:prstGeom prst="rect">
            <a:avLst/>
          </a:prstGeom>
        </p:spPr>
      </p:pic>
    </p:spTree>
    <p:extLst>
      <p:ext uri="{BB962C8B-B14F-4D97-AF65-F5344CB8AC3E}">
        <p14:creationId xmlns:p14="http://schemas.microsoft.com/office/powerpoint/2010/main" val="1102162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71285-2A2A-0177-7D51-3DCE44A31E76}"/>
              </a:ext>
            </a:extLst>
          </p:cNvPr>
          <p:cNvPicPr>
            <a:picLocks noChangeAspect="1"/>
          </p:cNvPicPr>
          <p:nvPr/>
        </p:nvPicPr>
        <p:blipFill>
          <a:blip r:embed="rId3"/>
          <a:stretch>
            <a:fillRect/>
          </a:stretch>
        </p:blipFill>
        <p:spPr>
          <a:xfrm>
            <a:off x="0" y="1334656"/>
            <a:ext cx="9144000" cy="3779036"/>
          </a:xfrm>
          <a:prstGeom prst="rect">
            <a:avLst/>
          </a:prstGeom>
        </p:spPr>
      </p:pic>
      <p:sp>
        <p:nvSpPr>
          <p:cNvPr id="4" name="TextBox 3">
            <a:extLst>
              <a:ext uri="{FF2B5EF4-FFF2-40B4-BE49-F238E27FC236}">
                <a16:creationId xmlns:a16="http://schemas.microsoft.com/office/drawing/2014/main" id="{DC1B9B08-B8AB-C8A6-7704-1512B3FA6ADB}"/>
              </a:ext>
            </a:extLst>
          </p:cNvPr>
          <p:cNvSpPr txBox="1"/>
          <p:nvPr/>
        </p:nvSpPr>
        <p:spPr>
          <a:xfrm>
            <a:off x="198521" y="210553"/>
            <a:ext cx="9070240" cy="523220"/>
          </a:xfrm>
          <a:prstGeom prst="rect">
            <a:avLst/>
          </a:prstGeom>
          <a:noFill/>
        </p:spPr>
        <p:txBody>
          <a:bodyPr wrap="none" rtlCol="0">
            <a:spAutoFit/>
          </a:bodyPr>
          <a:lstStyle/>
          <a:p>
            <a:r>
              <a:rPr lang="en-US" sz="2800" dirty="0" err="1"/>
              <a:t>PermutoSDF</a:t>
            </a:r>
            <a:r>
              <a:rPr lang="en-US" sz="2800" dirty="0"/>
              <a:t>: </a:t>
            </a:r>
            <a:r>
              <a:rPr lang="en-US" sz="1600" dirty="0"/>
              <a:t>Fast Multi-View Reconstruction with Implicit Surfaces using Permutohedral Lattices</a:t>
            </a:r>
          </a:p>
        </p:txBody>
      </p:sp>
    </p:spTree>
    <p:extLst>
      <p:ext uri="{BB962C8B-B14F-4D97-AF65-F5344CB8AC3E}">
        <p14:creationId xmlns:p14="http://schemas.microsoft.com/office/powerpoint/2010/main" val="3974408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9BD591-EC2C-7E19-C518-13FC7A6BB5DD}"/>
              </a:ext>
            </a:extLst>
          </p:cNvPr>
          <p:cNvSpPr txBox="1"/>
          <p:nvPr/>
        </p:nvSpPr>
        <p:spPr>
          <a:xfrm>
            <a:off x="198521" y="210553"/>
            <a:ext cx="7504940" cy="523220"/>
          </a:xfrm>
          <a:prstGeom prst="rect">
            <a:avLst/>
          </a:prstGeom>
          <a:noFill/>
        </p:spPr>
        <p:txBody>
          <a:bodyPr wrap="none" rtlCol="0">
            <a:spAutoFit/>
          </a:bodyPr>
          <a:lstStyle/>
          <a:p>
            <a:r>
              <a:rPr lang="en-US" sz="2800" dirty="0"/>
              <a:t>Sphere-Guided Training of Neural Implicit Surfaces</a:t>
            </a:r>
          </a:p>
        </p:txBody>
      </p:sp>
      <p:pic>
        <p:nvPicPr>
          <p:cNvPr id="4" name="Picture 3">
            <a:extLst>
              <a:ext uri="{FF2B5EF4-FFF2-40B4-BE49-F238E27FC236}">
                <a16:creationId xmlns:a16="http://schemas.microsoft.com/office/drawing/2014/main" id="{14F0647E-A4A4-093A-43EB-4968E439274F}"/>
              </a:ext>
            </a:extLst>
          </p:cNvPr>
          <p:cNvPicPr>
            <a:picLocks noChangeAspect="1"/>
          </p:cNvPicPr>
          <p:nvPr/>
        </p:nvPicPr>
        <p:blipFill>
          <a:blip r:embed="rId2"/>
          <a:stretch>
            <a:fillRect/>
          </a:stretch>
        </p:blipFill>
        <p:spPr>
          <a:xfrm>
            <a:off x="226772" y="1158858"/>
            <a:ext cx="4210638" cy="4439270"/>
          </a:xfrm>
          <a:prstGeom prst="rect">
            <a:avLst/>
          </a:prstGeom>
        </p:spPr>
      </p:pic>
      <p:pic>
        <p:nvPicPr>
          <p:cNvPr id="6" name="Picture 5">
            <a:extLst>
              <a:ext uri="{FF2B5EF4-FFF2-40B4-BE49-F238E27FC236}">
                <a16:creationId xmlns:a16="http://schemas.microsoft.com/office/drawing/2014/main" id="{1544068A-A817-22E2-970D-E5A3AB308F99}"/>
              </a:ext>
            </a:extLst>
          </p:cNvPr>
          <p:cNvPicPr>
            <a:picLocks noChangeAspect="1"/>
          </p:cNvPicPr>
          <p:nvPr/>
        </p:nvPicPr>
        <p:blipFill rotWithShape="1">
          <a:blip r:embed="rId3"/>
          <a:srcRect l="50000"/>
          <a:stretch/>
        </p:blipFill>
        <p:spPr>
          <a:xfrm>
            <a:off x="4504705" y="3378493"/>
            <a:ext cx="4572000" cy="2169128"/>
          </a:xfrm>
          <a:prstGeom prst="rect">
            <a:avLst/>
          </a:prstGeom>
        </p:spPr>
      </p:pic>
      <p:pic>
        <p:nvPicPr>
          <p:cNvPr id="7" name="Picture 6">
            <a:extLst>
              <a:ext uri="{FF2B5EF4-FFF2-40B4-BE49-F238E27FC236}">
                <a16:creationId xmlns:a16="http://schemas.microsoft.com/office/drawing/2014/main" id="{CACEA74F-7D15-B470-7F9F-B289EEFA7C43}"/>
              </a:ext>
            </a:extLst>
          </p:cNvPr>
          <p:cNvPicPr>
            <a:picLocks noChangeAspect="1"/>
          </p:cNvPicPr>
          <p:nvPr/>
        </p:nvPicPr>
        <p:blipFill rotWithShape="1">
          <a:blip r:embed="rId3"/>
          <a:srcRect r="49264"/>
          <a:stretch/>
        </p:blipFill>
        <p:spPr>
          <a:xfrm>
            <a:off x="4471056" y="1209365"/>
            <a:ext cx="4639297" cy="2169128"/>
          </a:xfrm>
          <a:prstGeom prst="rect">
            <a:avLst/>
          </a:prstGeom>
        </p:spPr>
      </p:pic>
    </p:spTree>
    <p:extLst>
      <p:ext uri="{BB962C8B-B14F-4D97-AF65-F5344CB8AC3E}">
        <p14:creationId xmlns:p14="http://schemas.microsoft.com/office/powerpoint/2010/main" val="2803694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5A460C-650A-7B6A-4270-AA84412431C0}"/>
              </a:ext>
            </a:extLst>
          </p:cNvPr>
          <p:cNvSpPr txBox="1"/>
          <p:nvPr/>
        </p:nvSpPr>
        <p:spPr>
          <a:xfrm>
            <a:off x="198521" y="210553"/>
            <a:ext cx="1718740" cy="523220"/>
          </a:xfrm>
          <a:prstGeom prst="rect">
            <a:avLst/>
          </a:prstGeom>
          <a:noFill/>
        </p:spPr>
        <p:txBody>
          <a:bodyPr wrap="none" rtlCol="0">
            <a:spAutoFit/>
          </a:bodyPr>
          <a:lstStyle/>
          <a:p>
            <a:r>
              <a:rPr lang="en-US" sz="2800" dirty="0"/>
              <a:t>Takeaways</a:t>
            </a:r>
          </a:p>
        </p:txBody>
      </p:sp>
      <p:sp>
        <p:nvSpPr>
          <p:cNvPr id="3" name="TextBox 2">
            <a:extLst>
              <a:ext uri="{FF2B5EF4-FFF2-40B4-BE49-F238E27FC236}">
                <a16:creationId xmlns:a16="http://schemas.microsoft.com/office/drawing/2014/main" id="{92CE351F-6F3C-F7F4-2585-E3CA89EE23D8}"/>
              </a:ext>
            </a:extLst>
          </p:cNvPr>
          <p:cNvSpPr txBox="1"/>
          <p:nvPr/>
        </p:nvSpPr>
        <p:spPr>
          <a:xfrm>
            <a:off x="446227" y="1221770"/>
            <a:ext cx="8251546"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2">
                    <a:lumMod val="10000"/>
                  </a:schemeClr>
                </a:solidFill>
              </a:rPr>
              <a:t>Reconstructing surfaces from multi-view images is a fundamental problem in computer vision and computer graphics. </a:t>
            </a:r>
          </a:p>
          <a:p>
            <a:pPr marL="285750" indent="-285750" algn="just">
              <a:buFont typeface="Arial" panose="020B0604020202020204" pitchFamily="34" charset="0"/>
              <a:buChar char="•"/>
            </a:pPr>
            <a:endParaRPr lang="en-US" sz="2400" dirty="0">
              <a:solidFill>
                <a:schemeClr val="bg2">
                  <a:lumMod val="10000"/>
                </a:schemeClr>
              </a:solidFill>
            </a:endParaRPr>
          </a:p>
          <a:p>
            <a:pPr marL="285750" indent="-285750" algn="just">
              <a:buFont typeface="Arial" panose="020B0604020202020204" pitchFamily="34" charset="0"/>
              <a:buChar char="•"/>
            </a:pPr>
            <a:r>
              <a:rPr lang="en-US" sz="2400" dirty="0">
                <a:solidFill>
                  <a:schemeClr val="bg2">
                    <a:lumMod val="10000"/>
                  </a:schemeClr>
                </a:solidFill>
              </a:rPr>
              <a:t>Volume rendering based neural surface reconstruction have shown promising results.</a:t>
            </a:r>
          </a:p>
          <a:p>
            <a:pPr marL="285750" indent="-285750" algn="just">
              <a:buFont typeface="Arial" panose="020B0604020202020204" pitchFamily="34" charset="0"/>
              <a:buChar char="•"/>
            </a:pPr>
            <a:endParaRPr lang="en-US" sz="2400" dirty="0">
              <a:solidFill>
                <a:schemeClr val="bg2">
                  <a:lumMod val="10000"/>
                </a:schemeClr>
              </a:solidFill>
            </a:endParaRPr>
          </a:p>
          <a:p>
            <a:pPr marL="285750" indent="-285750" algn="just">
              <a:buFont typeface="Arial" panose="020B0604020202020204" pitchFamily="34" charset="0"/>
              <a:buChar char="•"/>
            </a:pPr>
            <a:r>
              <a:rPr lang="en-US" sz="2400" dirty="0">
                <a:solidFill>
                  <a:schemeClr val="bg2">
                    <a:lumMod val="10000"/>
                  </a:schemeClr>
                </a:solidFill>
              </a:rPr>
              <a:t>Different strategies including, adding constrains, coarse-to-fine training and efficient sampling have been introduced to improve both surface reconstruction accuracy and training speed. </a:t>
            </a:r>
          </a:p>
        </p:txBody>
      </p:sp>
    </p:spTree>
    <p:extLst>
      <p:ext uri="{BB962C8B-B14F-4D97-AF65-F5344CB8AC3E}">
        <p14:creationId xmlns:p14="http://schemas.microsoft.com/office/powerpoint/2010/main" val="1569660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6D8C2-5746-78B1-064F-140F930F07EF}"/>
              </a:ext>
            </a:extLst>
          </p:cNvPr>
          <p:cNvSpPr txBox="1"/>
          <p:nvPr/>
        </p:nvSpPr>
        <p:spPr>
          <a:xfrm>
            <a:off x="198521" y="210553"/>
            <a:ext cx="1999778" cy="523220"/>
          </a:xfrm>
          <a:prstGeom prst="rect">
            <a:avLst/>
          </a:prstGeom>
          <a:noFill/>
        </p:spPr>
        <p:txBody>
          <a:bodyPr wrap="none" rtlCol="0">
            <a:spAutoFit/>
          </a:bodyPr>
          <a:lstStyle/>
          <a:p>
            <a:r>
              <a:rPr lang="en-US" sz="2800" dirty="0"/>
              <a:t>Introduction</a:t>
            </a:r>
            <a:endParaRPr lang="en-US" sz="2400" dirty="0"/>
          </a:p>
        </p:txBody>
      </p:sp>
      <p:sp>
        <p:nvSpPr>
          <p:cNvPr id="3" name="TextBox 2">
            <a:extLst>
              <a:ext uri="{FF2B5EF4-FFF2-40B4-BE49-F238E27FC236}">
                <a16:creationId xmlns:a16="http://schemas.microsoft.com/office/drawing/2014/main" id="{3FE50D3C-D4C1-F1E6-785C-1DD6336377AF}"/>
              </a:ext>
            </a:extLst>
          </p:cNvPr>
          <p:cNvSpPr txBox="1"/>
          <p:nvPr/>
        </p:nvSpPr>
        <p:spPr>
          <a:xfrm>
            <a:off x="292608" y="1229217"/>
            <a:ext cx="8558784"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2">
                    <a:lumMod val="10000"/>
                  </a:schemeClr>
                </a:solidFill>
              </a:rPr>
              <a:t>Reconstructing surfaces from multi-view images is a fundamental problem in computer vision and computer graphics. </a:t>
            </a:r>
          </a:p>
          <a:p>
            <a:pPr marL="285750" indent="-285750" algn="just">
              <a:buFont typeface="Arial" panose="020B0604020202020204" pitchFamily="34" charset="0"/>
              <a:buChar char="•"/>
            </a:pPr>
            <a:endParaRPr lang="en-US" sz="2400" dirty="0">
              <a:solidFill>
                <a:schemeClr val="bg2">
                  <a:lumMod val="10000"/>
                </a:schemeClr>
              </a:solidFill>
            </a:endParaRPr>
          </a:p>
          <a:p>
            <a:pPr marL="285750" indent="-285750" algn="just">
              <a:buFont typeface="Arial" panose="020B0604020202020204" pitchFamily="34" charset="0"/>
              <a:buChar char="•"/>
            </a:pPr>
            <a:r>
              <a:rPr lang="en-US" sz="2400" dirty="0">
                <a:solidFill>
                  <a:schemeClr val="bg2">
                    <a:lumMod val="10000"/>
                  </a:schemeClr>
                </a:solidFill>
              </a:rPr>
              <a:t>3D reconstruction with neural implicit representations has recently become a highly promising alternative to classical reconstruction approaches due to its </a:t>
            </a:r>
            <a:r>
              <a:rPr lang="en-US" sz="2400" b="1" dirty="0">
                <a:solidFill>
                  <a:schemeClr val="bg2">
                    <a:lumMod val="10000"/>
                  </a:schemeClr>
                </a:solidFill>
              </a:rPr>
              <a:t>high reconstruction quality </a:t>
            </a:r>
            <a:r>
              <a:rPr lang="en-US" sz="2400" dirty="0">
                <a:solidFill>
                  <a:schemeClr val="bg2">
                    <a:lumMod val="10000"/>
                  </a:schemeClr>
                </a:solidFill>
              </a:rPr>
              <a:t>and its </a:t>
            </a:r>
            <a:r>
              <a:rPr lang="en-US" sz="2400" b="1" dirty="0">
                <a:solidFill>
                  <a:schemeClr val="bg2">
                    <a:lumMod val="10000"/>
                  </a:schemeClr>
                </a:solidFill>
              </a:rPr>
              <a:t>potential to reconstruct complex objects </a:t>
            </a:r>
            <a:r>
              <a:rPr lang="en-US" sz="2400" dirty="0">
                <a:solidFill>
                  <a:schemeClr val="bg2">
                    <a:lumMod val="10000"/>
                  </a:schemeClr>
                </a:solidFill>
              </a:rPr>
              <a:t>that are difficult for classical approaches.</a:t>
            </a:r>
          </a:p>
        </p:txBody>
      </p:sp>
    </p:spTree>
    <p:extLst>
      <p:ext uri="{BB962C8B-B14F-4D97-AF65-F5344CB8AC3E}">
        <p14:creationId xmlns:p14="http://schemas.microsoft.com/office/powerpoint/2010/main" val="66932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0958B-539A-4A69-D46F-DCF104539AE4}"/>
              </a:ext>
            </a:extLst>
          </p:cNvPr>
          <p:cNvSpPr txBox="1"/>
          <p:nvPr/>
        </p:nvSpPr>
        <p:spPr>
          <a:xfrm>
            <a:off x="198521" y="210553"/>
            <a:ext cx="1446037" cy="584775"/>
          </a:xfrm>
          <a:prstGeom prst="rect">
            <a:avLst/>
          </a:prstGeom>
          <a:noFill/>
        </p:spPr>
        <p:txBody>
          <a:bodyPr wrap="none" rtlCol="0">
            <a:spAutoFit/>
          </a:bodyPr>
          <a:lstStyle/>
          <a:p>
            <a:r>
              <a:rPr lang="en-US" sz="3200" dirty="0"/>
              <a:t>A</a:t>
            </a:r>
            <a:r>
              <a:rPr lang="en-US" altLang="zh-CN" sz="3200" dirty="0"/>
              <a:t>genda</a:t>
            </a:r>
            <a:endParaRPr lang="en-US" sz="2400" dirty="0"/>
          </a:p>
        </p:txBody>
      </p:sp>
      <p:sp>
        <p:nvSpPr>
          <p:cNvPr id="4" name="TextBox 3">
            <a:extLst>
              <a:ext uri="{FF2B5EF4-FFF2-40B4-BE49-F238E27FC236}">
                <a16:creationId xmlns:a16="http://schemas.microsoft.com/office/drawing/2014/main" id="{B6064E91-D794-8473-3185-0FC5D6BFBBDC}"/>
              </a:ext>
            </a:extLst>
          </p:cNvPr>
          <p:cNvSpPr txBox="1"/>
          <p:nvPr/>
        </p:nvSpPr>
        <p:spPr>
          <a:xfrm>
            <a:off x="446227" y="1221770"/>
            <a:ext cx="8251546" cy="2739211"/>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chemeClr val="bg2">
                    <a:lumMod val="10000"/>
                  </a:schemeClr>
                </a:solidFill>
              </a:rPr>
              <a:t>Introduction</a:t>
            </a:r>
          </a:p>
          <a:p>
            <a:pPr marL="285750" indent="-285750" algn="just">
              <a:buFont typeface="Arial" panose="020B0604020202020204" pitchFamily="34" charset="0"/>
              <a:buChar char="•"/>
            </a:pPr>
            <a:r>
              <a:rPr lang="en-US" sz="2400" dirty="0">
                <a:solidFill>
                  <a:schemeClr val="bg2">
                    <a:lumMod val="10000"/>
                  </a:schemeClr>
                </a:solidFill>
              </a:rPr>
              <a:t>Neural Surface Reconstruction</a:t>
            </a:r>
          </a:p>
          <a:p>
            <a:pPr marL="742950" lvl="1" indent="-285750" algn="just">
              <a:buFont typeface="Arial" panose="020B0604020202020204" pitchFamily="34" charset="0"/>
              <a:buChar char="•"/>
            </a:pPr>
            <a:r>
              <a:rPr lang="en-US" sz="2000" b="1" dirty="0" err="1">
                <a:solidFill>
                  <a:schemeClr val="bg2">
                    <a:lumMod val="10000"/>
                  </a:schemeClr>
                </a:solidFill>
              </a:rPr>
              <a:t>NeRF</a:t>
            </a:r>
            <a:r>
              <a:rPr lang="en-US" sz="2000" b="1" dirty="0">
                <a:solidFill>
                  <a:schemeClr val="bg2">
                    <a:lumMod val="10000"/>
                  </a:schemeClr>
                </a:solidFill>
              </a:rPr>
              <a:t>, </a:t>
            </a:r>
            <a:r>
              <a:rPr lang="en-US" sz="2000" b="1" dirty="0" err="1">
                <a:solidFill>
                  <a:schemeClr val="bg2">
                    <a:lumMod val="10000"/>
                  </a:schemeClr>
                </a:solidFill>
              </a:rPr>
              <a:t>NeuS</a:t>
            </a:r>
            <a:r>
              <a:rPr lang="en-US" sz="2000" b="1" dirty="0">
                <a:solidFill>
                  <a:schemeClr val="bg2">
                    <a:lumMod val="10000"/>
                  </a:schemeClr>
                </a:solidFill>
              </a:rPr>
              <a:t>, </a:t>
            </a:r>
            <a:r>
              <a:rPr lang="en-US" sz="2000" b="1" dirty="0" err="1">
                <a:solidFill>
                  <a:schemeClr val="bg2">
                    <a:lumMod val="10000"/>
                  </a:schemeClr>
                </a:solidFill>
              </a:rPr>
              <a:t>VolSDF</a:t>
            </a:r>
            <a:r>
              <a:rPr lang="en-US" sz="2000" b="1" dirty="0">
                <a:solidFill>
                  <a:schemeClr val="bg2">
                    <a:lumMod val="10000"/>
                  </a:schemeClr>
                </a:solidFill>
              </a:rPr>
              <a:t> (Main Methods)</a:t>
            </a:r>
          </a:p>
          <a:p>
            <a:pPr marL="742950" lvl="1" indent="-285750" algn="just">
              <a:buFont typeface="Arial" panose="020B0604020202020204" pitchFamily="34" charset="0"/>
              <a:buChar char="•"/>
            </a:pPr>
            <a:r>
              <a:rPr lang="en-US" sz="2000" dirty="0">
                <a:solidFill>
                  <a:schemeClr val="bg2">
                    <a:lumMod val="10000"/>
                  </a:schemeClr>
                </a:solidFill>
              </a:rPr>
              <a:t>Geometry Constrains: </a:t>
            </a:r>
            <a:r>
              <a:rPr lang="en-US" sz="2000" dirty="0" err="1">
                <a:solidFill>
                  <a:schemeClr val="bg2">
                    <a:lumMod val="10000"/>
                  </a:schemeClr>
                </a:solidFill>
              </a:rPr>
              <a:t>MonoSDF</a:t>
            </a:r>
            <a:r>
              <a:rPr lang="en-US" sz="2000" dirty="0">
                <a:solidFill>
                  <a:schemeClr val="bg2">
                    <a:lumMod val="10000"/>
                  </a:schemeClr>
                </a:solidFill>
              </a:rPr>
              <a:t>, Geo-</a:t>
            </a:r>
            <a:r>
              <a:rPr lang="en-US" sz="2000" dirty="0" err="1">
                <a:solidFill>
                  <a:schemeClr val="bg2">
                    <a:lumMod val="10000"/>
                  </a:schemeClr>
                </a:solidFill>
              </a:rPr>
              <a:t>Neus</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dirty="0">
                <a:solidFill>
                  <a:schemeClr val="bg2">
                    <a:lumMod val="10000"/>
                  </a:schemeClr>
                </a:solidFill>
              </a:rPr>
              <a:t>Coarse to fine: NeuS2, </a:t>
            </a:r>
            <a:r>
              <a:rPr lang="en-US" sz="2000" dirty="0" err="1">
                <a:solidFill>
                  <a:schemeClr val="bg2">
                    <a:lumMod val="10000"/>
                  </a:schemeClr>
                </a:solidFill>
              </a:rPr>
              <a:t>Neuralangelo</a:t>
            </a:r>
            <a:endParaRPr lang="en-US" sz="2000" dirty="0">
              <a:solidFill>
                <a:schemeClr val="bg2">
                  <a:lumMod val="10000"/>
                </a:schemeClr>
              </a:solidFill>
            </a:endParaRPr>
          </a:p>
          <a:p>
            <a:pPr marL="742950" lvl="1" indent="-285750" algn="just">
              <a:buFont typeface="Arial" panose="020B0604020202020204" pitchFamily="34" charset="0"/>
              <a:buChar char="•"/>
            </a:pPr>
            <a:r>
              <a:rPr lang="en-US" sz="2000" dirty="0">
                <a:solidFill>
                  <a:schemeClr val="bg2">
                    <a:lumMod val="10000"/>
                  </a:schemeClr>
                </a:solidFill>
              </a:rPr>
              <a:t>E</a:t>
            </a:r>
            <a:r>
              <a:rPr lang="en-US" altLang="zh-CN" sz="2000" dirty="0">
                <a:solidFill>
                  <a:schemeClr val="bg2">
                    <a:lumMod val="10000"/>
                  </a:schemeClr>
                </a:solidFill>
              </a:rPr>
              <a:t>fficient Sampling: </a:t>
            </a:r>
            <a:r>
              <a:rPr lang="en-US" altLang="zh-CN" sz="2000" dirty="0" err="1">
                <a:solidFill>
                  <a:schemeClr val="bg2">
                    <a:lumMod val="10000"/>
                  </a:schemeClr>
                </a:solidFill>
              </a:rPr>
              <a:t>PermutoSDF</a:t>
            </a:r>
            <a:r>
              <a:rPr lang="en-US" altLang="zh-CN" sz="2000" dirty="0">
                <a:solidFill>
                  <a:schemeClr val="bg2">
                    <a:lumMod val="10000"/>
                  </a:schemeClr>
                </a:solidFill>
              </a:rPr>
              <a:t>,</a:t>
            </a:r>
            <a:r>
              <a:rPr lang="zh-CN" altLang="en-US" sz="2000" dirty="0">
                <a:solidFill>
                  <a:schemeClr val="bg2">
                    <a:lumMod val="10000"/>
                  </a:schemeClr>
                </a:solidFill>
              </a:rPr>
              <a:t> </a:t>
            </a:r>
            <a:r>
              <a:rPr lang="en-US" altLang="zh-CN" sz="2000" dirty="0">
                <a:solidFill>
                  <a:schemeClr val="bg2">
                    <a:lumMod val="10000"/>
                  </a:schemeClr>
                </a:solidFill>
              </a:rPr>
              <a:t>Sphere-Guided Training of Neural Implicit Surfaces</a:t>
            </a:r>
            <a:endParaRPr lang="en-US" sz="2000" dirty="0">
              <a:solidFill>
                <a:schemeClr val="bg2">
                  <a:lumMod val="10000"/>
                </a:schemeClr>
              </a:solidFill>
            </a:endParaRPr>
          </a:p>
          <a:p>
            <a:pPr marL="285750" indent="-285750" algn="just">
              <a:buFont typeface="Arial" panose="020B0604020202020204" pitchFamily="34" charset="0"/>
              <a:buChar char="•"/>
            </a:pPr>
            <a:r>
              <a:rPr lang="en-US" sz="2400" dirty="0">
                <a:solidFill>
                  <a:schemeClr val="bg2">
                    <a:lumMod val="10000"/>
                  </a:schemeClr>
                </a:solidFill>
              </a:rPr>
              <a:t>Takeaways</a:t>
            </a:r>
          </a:p>
        </p:txBody>
      </p:sp>
    </p:spTree>
    <p:extLst>
      <p:ext uri="{BB962C8B-B14F-4D97-AF65-F5344CB8AC3E}">
        <p14:creationId xmlns:p14="http://schemas.microsoft.com/office/powerpoint/2010/main" val="3452525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D93167-8CAA-8E02-1948-A127724EC046}"/>
              </a:ext>
            </a:extLst>
          </p:cNvPr>
          <p:cNvSpPr txBox="1"/>
          <p:nvPr/>
        </p:nvSpPr>
        <p:spPr>
          <a:xfrm>
            <a:off x="198521" y="210553"/>
            <a:ext cx="6574492" cy="523220"/>
          </a:xfrm>
          <a:prstGeom prst="rect">
            <a:avLst/>
          </a:prstGeom>
          <a:noFill/>
        </p:spPr>
        <p:txBody>
          <a:bodyPr wrap="none" rtlCol="0">
            <a:spAutoFit/>
          </a:bodyPr>
          <a:lstStyle/>
          <a:p>
            <a:r>
              <a:rPr lang="en-US" sz="2800" dirty="0" err="1"/>
              <a:t>NeRF</a:t>
            </a:r>
            <a:r>
              <a:rPr lang="en-US" sz="2800" dirty="0"/>
              <a:t>: </a:t>
            </a:r>
            <a:r>
              <a:rPr lang="en-US" sz="1600" dirty="0"/>
              <a:t>Representing Scenes as Neural Radiance Fields for View Synthesis</a:t>
            </a:r>
            <a:endParaRPr lang="en-US" sz="2400" dirty="0"/>
          </a:p>
        </p:txBody>
      </p:sp>
      <p:pic>
        <p:nvPicPr>
          <p:cNvPr id="5" name="Picture 4">
            <a:extLst>
              <a:ext uri="{FF2B5EF4-FFF2-40B4-BE49-F238E27FC236}">
                <a16:creationId xmlns:a16="http://schemas.microsoft.com/office/drawing/2014/main" id="{F3D3B3C4-9E95-E7CC-8F0D-B9B1987FB604}"/>
              </a:ext>
            </a:extLst>
          </p:cNvPr>
          <p:cNvPicPr>
            <a:picLocks noChangeAspect="1"/>
          </p:cNvPicPr>
          <p:nvPr/>
        </p:nvPicPr>
        <p:blipFill>
          <a:blip r:embed="rId3"/>
          <a:stretch>
            <a:fillRect/>
          </a:stretch>
        </p:blipFill>
        <p:spPr>
          <a:xfrm>
            <a:off x="0" y="1275907"/>
            <a:ext cx="9144000" cy="2153093"/>
          </a:xfrm>
          <a:prstGeom prst="rect">
            <a:avLst/>
          </a:prstGeom>
        </p:spPr>
      </p:pic>
      <p:sp>
        <p:nvSpPr>
          <p:cNvPr id="9" name="TextBox 8">
            <a:extLst>
              <a:ext uri="{FF2B5EF4-FFF2-40B4-BE49-F238E27FC236}">
                <a16:creationId xmlns:a16="http://schemas.microsoft.com/office/drawing/2014/main" id="{D086A73A-04D7-F66F-65EC-B6927270BE3E}"/>
              </a:ext>
            </a:extLst>
          </p:cNvPr>
          <p:cNvSpPr txBox="1"/>
          <p:nvPr/>
        </p:nvSpPr>
        <p:spPr>
          <a:xfrm>
            <a:off x="446227" y="3555636"/>
            <a:ext cx="8251546" cy="707886"/>
          </a:xfrm>
          <a:prstGeom prst="rect">
            <a:avLst/>
          </a:prstGeom>
          <a:noFill/>
        </p:spPr>
        <p:txBody>
          <a:bodyPr wrap="square" rtlCol="0">
            <a:spAutoFit/>
          </a:bodyPr>
          <a:lstStyle/>
          <a:p>
            <a:pPr marL="285750" indent="-285750" algn="just">
              <a:buFont typeface="Arial" panose="020B0604020202020204" pitchFamily="34" charset="0"/>
              <a:buChar char="•"/>
            </a:pPr>
            <a:r>
              <a:rPr lang="en-US" sz="2000" b="1" dirty="0">
                <a:solidFill>
                  <a:schemeClr val="bg2">
                    <a:lumMod val="10000"/>
                  </a:schemeClr>
                </a:solidFill>
              </a:rPr>
              <a:t>Synthesize</a:t>
            </a:r>
            <a:r>
              <a:rPr lang="en-US" sz="2000" dirty="0">
                <a:solidFill>
                  <a:schemeClr val="bg2">
                    <a:lumMod val="10000"/>
                  </a:schemeClr>
                </a:solidFill>
              </a:rPr>
              <a:t> </a:t>
            </a:r>
            <a:r>
              <a:rPr lang="en-US" sz="2000" b="1" dirty="0">
                <a:solidFill>
                  <a:schemeClr val="bg2">
                    <a:lumMod val="10000"/>
                  </a:schemeClr>
                </a:solidFill>
              </a:rPr>
              <a:t>novel views</a:t>
            </a:r>
            <a:r>
              <a:rPr lang="en-US" sz="2000" dirty="0">
                <a:solidFill>
                  <a:schemeClr val="bg2">
                    <a:lumMod val="10000"/>
                  </a:schemeClr>
                </a:solidFill>
              </a:rPr>
              <a:t> of complex scenes by optimizing an underlying continuous volumetric scene function using </a:t>
            </a:r>
            <a:r>
              <a:rPr lang="en-US" sz="2000" b="1" dirty="0">
                <a:solidFill>
                  <a:schemeClr val="bg2">
                    <a:lumMod val="10000"/>
                  </a:schemeClr>
                </a:solidFill>
              </a:rPr>
              <a:t>a sparse set of input views</a:t>
            </a:r>
            <a:r>
              <a:rPr lang="en-US" sz="2000" dirty="0">
                <a:solidFill>
                  <a:schemeClr val="bg2">
                    <a:lumMod val="10000"/>
                  </a:schemeClr>
                </a:solidFill>
              </a:rPr>
              <a:t>.</a:t>
            </a:r>
          </a:p>
        </p:txBody>
      </p:sp>
    </p:spTree>
    <p:extLst>
      <p:ext uri="{BB962C8B-B14F-4D97-AF65-F5344CB8AC3E}">
        <p14:creationId xmlns:p14="http://schemas.microsoft.com/office/powerpoint/2010/main" val="445262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0658D7-D5B7-DF64-EFD3-C3A071CE7A82}"/>
              </a:ext>
            </a:extLst>
          </p:cNvPr>
          <p:cNvPicPr>
            <a:picLocks noChangeAspect="1"/>
          </p:cNvPicPr>
          <p:nvPr/>
        </p:nvPicPr>
        <p:blipFill>
          <a:blip r:embed="rId3"/>
          <a:stretch>
            <a:fillRect/>
          </a:stretch>
        </p:blipFill>
        <p:spPr>
          <a:xfrm>
            <a:off x="519379" y="1050657"/>
            <a:ext cx="8105242" cy="2541775"/>
          </a:xfrm>
          <a:prstGeom prst="rect">
            <a:avLst/>
          </a:prstGeom>
        </p:spPr>
      </p:pic>
      <p:sp>
        <p:nvSpPr>
          <p:cNvPr id="8" name="TextBox 7">
            <a:extLst>
              <a:ext uri="{FF2B5EF4-FFF2-40B4-BE49-F238E27FC236}">
                <a16:creationId xmlns:a16="http://schemas.microsoft.com/office/drawing/2014/main" id="{D086A73A-04D7-F66F-65EC-B6927270BE3E}"/>
              </a:ext>
            </a:extLst>
          </p:cNvPr>
          <p:cNvSpPr txBox="1"/>
          <p:nvPr/>
        </p:nvSpPr>
        <p:spPr>
          <a:xfrm>
            <a:off x="446227" y="3560574"/>
            <a:ext cx="8251546" cy="1631216"/>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chemeClr val="bg2">
                    <a:lumMod val="10000"/>
                  </a:schemeClr>
                </a:solidFill>
              </a:rPr>
              <a:t>Represent a static scene as a continuous 5D function that outputs the radiance emitted in each direction (θ; φ) at each point (x; y; z) in space.</a:t>
            </a:r>
          </a:p>
          <a:p>
            <a:pPr marL="285750" indent="-285750" algn="just">
              <a:buFont typeface="Arial" panose="020B0604020202020204" pitchFamily="34" charset="0"/>
              <a:buChar char="•"/>
            </a:pPr>
            <a:r>
              <a:rPr lang="en-US" sz="2000" dirty="0">
                <a:solidFill>
                  <a:schemeClr val="bg2">
                    <a:lumMod val="10000"/>
                  </a:schemeClr>
                </a:solidFill>
              </a:rPr>
              <a:t>Optimize a </a:t>
            </a:r>
            <a:r>
              <a:rPr lang="en-US" sz="2000" b="1" dirty="0">
                <a:solidFill>
                  <a:schemeClr val="bg2">
                    <a:lumMod val="10000"/>
                  </a:schemeClr>
                </a:solidFill>
              </a:rPr>
              <a:t>MLP</a:t>
            </a:r>
            <a:r>
              <a:rPr lang="en-US" sz="2000" dirty="0">
                <a:solidFill>
                  <a:schemeClr val="bg2">
                    <a:lumMod val="10000"/>
                  </a:schemeClr>
                </a:solidFill>
              </a:rPr>
              <a:t> to represent this function by regressing from a single 5D coordinate (x; y; z; θ; φ) to a single volume density and view-dependent RGB color.</a:t>
            </a:r>
          </a:p>
        </p:txBody>
      </p:sp>
      <p:sp>
        <p:nvSpPr>
          <p:cNvPr id="10" name="TextBox 9">
            <a:extLst>
              <a:ext uri="{FF2B5EF4-FFF2-40B4-BE49-F238E27FC236}">
                <a16:creationId xmlns:a16="http://schemas.microsoft.com/office/drawing/2014/main" id="{76C4CF6B-906D-CBD8-9238-53174386227D}"/>
              </a:ext>
            </a:extLst>
          </p:cNvPr>
          <p:cNvSpPr txBox="1"/>
          <p:nvPr/>
        </p:nvSpPr>
        <p:spPr>
          <a:xfrm>
            <a:off x="198521" y="210553"/>
            <a:ext cx="6574492" cy="523220"/>
          </a:xfrm>
          <a:prstGeom prst="rect">
            <a:avLst/>
          </a:prstGeom>
          <a:noFill/>
        </p:spPr>
        <p:txBody>
          <a:bodyPr wrap="none" rtlCol="0">
            <a:spAutoFit/>
          </a:bodyPr>
          <a:lstStyle/>
          <a:p>
            <a:r>
              <a:rPr lang="en-US" sz="2800" dirty="0" err="1"/>
              <a:t>NeRF</a:t>
            </a:r>
            <a:r>
              <a:rPr lang="en-US" sz="2800" dirty="0"/>
              <a:t>: </a:t>
            </a:r>
            <a:r>
              <a:rPr lang="en-US" sz="1600" dirty="0"/>
              <a:t>Representing Scenes as Neural Radiance Fields for View Synthesis</a:t>
            </a:r>
            <a:endParaRPr lang="en-US" sz="2400" dirty="0"/>
          </a:p>
        </p:txBody>
      </p:sp>
    </p:spTree>
    <p:extLst>
      <p:ext uri="{BB962C8B-B14F-4D97-AF65-F5344CB8AC3E}">
        <p14:creationId xmlns:p14="http://schemas.microsoft.com/office/powerpoint/2010/main" val="549564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0658D7-D5B7-DF64-EFD3-C3A071CE7A82}"/>
              </a:ext>
            </a:extLst>
          </p:cNvPr>
          <p:cNvPicPr>
            <a:picLocks noChangeAspect="1"/>
          </p:cNvPicPr>
          <p:nvPr/>
        </p:nvPicPr>
        <p:blipFill>
          <a:blip r:embed="rId3"/>
          <a:stretch>
            <a:fillRect/>
          </a:stretch>
        </p:blipFill>
        <p:spPr>
          <a:xfrm>
            <a:off x="519379" y="1050657"/>
            <a:ext cx="8105242" cy="2541775"/>
          </a:xfrm>
          <a:prstGeom prst="rect">
            <a:avLst/>
          </a:prstGeom>
        </p:spPr>
      </p:pic>
      <p:sp>
        <p:nvSpPr>
          <p:cNvPr id="10" name="TextBox 9">
            <a:extLst>
              <a:ext uri="{FF2B5EF4-FFF2-40B4-BE49-F238E27FC236}">
                <a16:creationId xmlns:a16="http://schemas.microsoft.com/office/drawing/2014/main" id="{76C4CF6B-906D-CBD8-9238-53174386227D}"/>
              </a:ext>
            </a:extLst>
          </p:cNvPr>
          <p:cNvSpPr txBox="1"/>
          <p:nvPr/>
        </p:nvSpPr>
        <p:spPr>
          <a:xfrm>
            <a:off x="198521" y="210553"/>
            <a:ext cx="6574492" cy="523220"/>
          </a:xfrm>
          <a:prstGeom prst="rect">
            <a:avLst/>
          </a:prstGeom>
          <a:noFill/>
        </p:spPr>
        <p:txBody>
          <a:bodyPr wrap="none" rtlCol="0">
            <a:spAutoFit/>
          </a:bodyPr>
          <a:lstStyle/>
          <a:p>
            <a:r>
              <a:rPr lang="en-US" sz="2800" dirty="0" err="1"/>
              <a:t>NeRF</a:t>
            </a:r>
            <a:r>
              <a:rPr lang="en-US" sz="2800" dirty="0"/>
              <a:t>: </a:t>
            </a:r>
            <a:r>
              <a:rPr lang="en-US" sz="1600" dirty="0"/>
              <a:t>Representing Scenes as Neural Radiance Fields for View Synthesis</a:t>
            </a:r>
            <a:endParaRPr lang="en-US" sz="2400" dirty="0"/>
          </a:p>
        </p:txBody>
      </p:sp>
      <p:sp>
        <p:nvSpPr>
          <p:cNvPr id="2" name="TextBox 1">
            <a:extLst>
              <a:ext uri="{FF2B5EF4-FFF2-40B4-BE49-F238E27FC236}">
                <a16:creationId xmlns:a16="http://schemas.microsoft.com/office/drawing/2014/main" id="{CB8890F2-4E01-6820-245F-445635FA4092}"/>
              </a:ext>
            </a:extLst>
          </p:cNvPr>
          <p:cNvSpPr txBox="1"/>
          <p:nvPr/>
        </p:nvSpPr>
        <p:spPr>
          <a:xfrm>
            <a:off x="221284" y="3598915"/>
            <a:ext cx="8701431" cy="400110"/>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solidFill>
                  <a:srgbClr val="000000"/>
                </a:solidFill>
              </a:rPr>
              <a:t>Volume rendering:</a:t>
            </a:r>
          </a:p>
        </p:txBody>
      </p:sp>
      <p:pic>
        <p:nvPicPr>
          <p:cNvPr id="7" name="Picture 6">
            <a:extLst>
              <a:ext uri="{FF2B5EF4-FFF2-40B4-BE49-F238E27FC236}">
                <a16:creationId xmlns:a16="http://schemas.microsoft.com/office/drawing/2014/main" id="{29B94F2A-123B-FA97-FC71-F09AFB4FE00D}"/>
              </a:ext>
            </a:extLst>
          </p:cNvPr>
          <p:cNvPicPr>
            <a:picLocks noChangeAspect="1"/>
          </p:cNvPicPr>
          <p:nvPr/>
        </p:nvPicPr>
        <p:blipFill>
          <a:blip r:embed="rId4"/>
          <a:stretch>
            <a:fillRect/>
          </a:stretch>
        </p:blipFill>
        <p:spPr>
          <a:xfrm>
            <a:off x="1091242" y="4185919"/>
            <a:ext cx="6961516" cy="660904"/>
          </a:xfrm>
          <a:prstGeom prst="rect">
            <a:avLst/>
          </a:prstGeom>
        </p:spPr>
      </p:pic>
    </p:spTree>
    <p:extLst>
      <p:ext uri="{BB962C8B-B14F-4D97-AF65-F5344CB8AC3E}">
        <p14:creationId xmlns:p14="http://schemas.microsoft.com/office/powerpoint/2010/main" val="2718726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F90885-DD48-6F01-DD10-96C86E7C6F67}"/>
              </a:ext>
            </a:extLst>
          </p:cNvPr>
          <p:cNvPicPr>
            <a:picLocks noChangeAspect="1"/>
          </p:cNvPicPr>
          <p:nvPr/>
        </p:nvPicPr>
        <p:blipFill>
          <a:blip r:embed="rId3"/>
          <a:stretch>
            <a:fillRect/>
          </a:stretch>
        </p:blipFill>
        <p:spPr>
          <a:xfrm>
            <a:off x="267620" y="875106"/>
            <a:ext cx="3967881" cy="4863668"/>
          </a:xfrm>
          <a:prstGeom prst="rect">
            <a:avLst/>
          </a:prstGeom>
        </p:spPr>
      </p:pic>
      <p:sp>
        <p:nvSpPr>
          <p:cNvPr id="4" name="TextBox 3">
            <a:extLst>
              <a:ext uri="{FF2B5EF4-FFF2-40B4-BE49-F238E27FC236}">
                <a16:creationId xmlns:a16="http://schemas.microsoft.com/office/drawing/2014/main" id="{5F98AC79-B59B-223B-FD84-9A91F9D0678E}"/>
              </a:ext>
            </a:extLst>
          </p:cNvPr>
          <p:cNvSpPr txBox="1"/>
          <p:nvPr/>
        </p:nvSpPr>
        <p:spPr>
          <a:xfrm>
            <a:off x="198521" y="210553"/>
            <a:ext cx="6574492" cy="523220"/>
          </a:xfrm>
          <a:prstGeom prst="rect">
            <a:avLst/>
          </a:prstGeom>
          <a:noFill/>
        </p:spPr>
        <p:txBody>
          <a:bodyPr wrap="none" rtlCol="0">
            <a:spAutoFit/>
          </a:bodyPr>
          <a:lstStyle/>
          <a:p>
            <a:r>
              <a:rPr lang="en-US" sz="2800" dirty="0" err="1"/>
              <a:t>NeRF</a:t>
            </a:r>
            <a:r>
              <a:rPr lang="en-US" sz="2800" dirty="0"/>
              <a:t>: </a:t>
            </a:r>
            <a:r>
              <a:rPr lang="en-US" sz="1600" dirty="0"/>
              <a:t>Representing Scenes as Neural Radiance Fields for View Synthesis</a:t>
            </a:r>
            <a:endParaRPr lang="en-US" sz="2400" dirty="0"/>
          </a:p>
        </p:txBody>
      </p:sp>
      <p:pic>
        <p:nvPicPr>
          <p:cNvPr id="6" name="Picture 5">
            <a:extLst>
              <a:ext uri="{FF2B5EF4-FFF2-40B4-BE49-F238E27FC236}">
                <a16:creationId xmlns:a16="http://schemas.microsoft.com/office/drawing/2014/main" id="{E7E7E980-703B-19EE-ECAD-CE03CDA90944}"/>
              </a:ext>
            </a:extLst>
          </p:cNvPr>
          <p:cNvPicPr>
            <a:picLocks noChangeAspect="1"/>
          </p:cNvPicPr>
          <p:nvPr/>
        </p:nvPicPr>
        <p:blipFill>
          <a:blip r:embed="rId4"/>
          <a:stretch>
            <a:fillRect/>
          </a:stretch>
        </p:blipFill>
        <p:spPr>
          <a:xfrm>
            <a:off x="4572000" y="875106"/>
            <a:ext cx="4376677" cy="4863668"/>
          </a:xfrm>
          <a:prstGeom prst="rect">
            <a:avLst/>
          </a:prstGeom>
        </p:spPr>
      </p:pic>
    </p:spTree>
    <p:extLst>
      <p:ext uri="{BB962C8B-B14F-4D97-AF65-F5344CB8AC3E}">
        <p14:creationId xmlns:p14="http://schemas.microsoft.com/office/powerpoint/2010/main" val="2098096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F60990-C5F9-8F46-2058-EF8F1D1E247D}"/>
              </a:ext>
            </a:extLst>
          </p:cNvPr>
          <p:cNvPicPr>
            <a:picLocks noChangeAspect="1"/>
          </p:cNvPicPr>
          <p:nvPr/>
        </p:nvPicPr>
        <p:blipFill rotWithShape="1">
          <a:blip r:embed="rId2"/>
          <a:srcRect l="19440"/>
          <a:stretch/>
        </p:blipFill>
        <p:spPr>
          <a:xfrm>
            <a:off x="888797" y="1121654"/>
            <a:ext cx="7366406" cy="2583671"/>
          </a:xfrm>
          <a:prstGeom prst="rect">
            <a:avLst/>
          </a:prstGeom>
        </p:spPr>
      </p:pic>
      <p:sp>
        <p:nvSpPr>
          <p:cNvPr id="5" name="TextBox 4">
            <a:extLst>
              <a:ext uri="{FF2B5EF4-FFF2-40B4-BE49-F238E27FC236}">
                <a16:creationId xmlns:a16="http://schemas.microsoft.com/office/drawing/2014/main" id="{7FFD3BAF-E1C0-9C8C-95C9-B913086268D9}"/>
              </a:ext>
            </a:extLst>
          </p:cNvPr>
          <p:cNvSpPr txBox="1"/>
          <p:nvPr/>
        </p:nvSpPr>
        <p:spPr>
          <a:xfrm>
            <a:off x="446227" y="4093206"/>
            <a:ext cx="8251546" cy="132343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err="1">
                <a:solidFill>
                  <a:schemeClr val="bg2">
                    <a:lumMod val="10000"/>
                  </a:schemeClr>
                </a:solidFill>
              </a:rPr>
              <a:t>N</a:t>
            </a:r>
            <a:r>
              <a:rPr lang="en-US" altLang="zh-CN" sz="2000" dirty="0" err="1">
                <a:solidFill>
                  <a:schemeClr val="bg2">
                    <a:lumMod val="10000"/>
                  </a:schemeClr>
                </a:solidFill>
              </a:rPr>
              <a:t>eRF</a:t>
            </a:r>
            <a:r>
              <a:rPr lang="en-US" altLang="zh-CN" sz="2000" dirty="0">
                <a:solidFill>
                  <a:schemeClr val="bg2">
                    <a:lumMod val="10000"/>
                  </a:schemeClr>
                </a:solidFill>
              </a:rPr>
              <a:t> </a:t>
            </a:r>
            <a:r>
              <a:rPr lang="en-US" sz="2000" dirty="0">
                <a:solidFill>
                  <a:schemeClr val="bg2">
                    <a:lumMod val="10000"/>
                  </a:schemeClr>
                </a:solidFill>
              </a:rPr>
              <a:t>is intended for novel view synthesis rather than surface reconstruction, it only learns a volume density field, from which it is difficult to extract a high-quality surface.</a:t>
            </a:r>
          </a:p>
          <a:p>
            <a:pPr marL="285750" indent="-285750" algn="just">
              <a:buFont typeface="Arial" panose="020B0604020202020204" pitchFamily="34" charset="0"/>
              <a:buChar char="•"/>
            </a:pPr>
            <a:r>
              <a:rPr lang="en-US" sz="2000" dirty="0">
                <a:solidFill>
                  <a:schemeClr val="bg2">
                    <a:lumMod val="10000"/>
                  </a:schemeClr>
                </a:solidFill>
              </a:rPr>
              <a:t>Need to add </a:t>
            </a:r>
            <a:r>
              <a:rPr lang="en-US" sz="2000" b="1" dirty="0">
                <a:solidFill>
                  <a:schemeClr val="bg2">
                    <a:lumMod val="10000"/>
                  </a:schemeClr>
                </a:solidFill>
              </a:rPr>
              <a:t>prior information </a:t>
            </a:r>
            <a:r>
              <a:rPr lang="en-US" sz="2000" dirty="0">
                <a:solidFill>
                  <a:schemeClr val="bg2">
                    <a:lumMod val="10000"/>
                  </a:schemeClr>
                </a:solidFill>
              </a:rPr>
              <a:t>about the surface to the model.</a:t>
            </a:r>
          </a:p>
        </p:txBody>
      </p:sp>
      <p:sp>
        <p:nvSpPr>
          <p:cNvPr id="7" name="TextBox 6">
            <a:extLst>
              <a:ext uri="{FF2B5EF4-FFF2-40B4-BE49-F238E27FC236}">
                <a16:creationId xmlns:a16="http://schemas.microsoft.com/office/drawing/2014/main" id="{BE286F6C-A9E1-5AFC-EE04-88D561F75E66}"/>
              </a:ext>
            </a:extLst>
          </p:cNvPr>
          <p:cNvSpPr txBox="1"/>
          <p:nvPr/>
        </p:nvSpPr>
        <p:spPr>
          <a:xfrm>
            <a:off x="198521" y="210553"/>
            <a:ext cx="8213339" cy="523220"/>
          </a:xfrm>
          <a:prstGeom prst="rect">
            <a:avLst/>
          </a:prstGeom>
          <a:noFill/>
        </p:spPr>
        <p:txBody>
          <a:bodyPr wrap="none" rtlCol="0">
            <a:spAutoFit/>
          </a:bodyPr>
          <a:lstStyle/>
          <a:p>
            <a:r>
              <a:rPr lang="en-US" sz="2800" dirty="0" err="1"/>
              <a:t>NeuS</a:t>
            </a:r>
            <a:r>
              <a:rPr lang="en-US" sz="2800" dirty="0"/>
              <a:t>: </a:t>
            </a:r>
            <a:r>
              <a:rPr lang="en-US" sz="1600" dirty="0"/>
              <a:t>Learning Neural Implicit Surfaces by Volume Rendering for Multi-view Reconstruction</a:t>
            </a:r>
            <a:endParaRPr lang="en-US" sz="2400" dirty="0"/>
          </a:p>
        </p:txBody>
      </p:sp>
    </p:spTree>
    <p:extLst>
      <p:ext uri="{BB962C8B-B14F-4D97-AF65-F5344CB8AC3E}">
        <p14:creationId xmlns:p14="http://schemas.microsoft.com/office/powerpoint/2010/main" val="4142581373"/>
      </p:ext>
    </p:extLst>
  </p:cSld>
  <p:clrMapOvr>
    <a:masterClrMapping/>
  </p:clrMapOvr>
</p:sld>
</file>

<file path=ppt/theme/theme1.xml><?xml version="1.0" encoding="utf-8"?>
<a:theme xmlns:a="http://schemas.openxmlformats.org/drawingml/2006/main" name="Office Theme">
  <a:themeElements>
    <a:clrScheme name="Custom 28">
      <a:dk1>
        <a:srgbClr val="990000"/>
      </a:dk1>
      <a:lt1>
        <a:srgbClr val="FFCC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ustom 23">
      <a:dk1>
        <a:srgbClr val="99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USC_templete</Template>
  <TotalTime>1375</TotalTime>
  <Words>1279</Words>
  <Application>Microsoft Office PowerPoint</Application>
  <PresentationFormat>On-screen Show (4:3)</PresentationFormat>
  <Paragraphs>134</Paragraphs>
  <Slides>29</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-apple-system</vt:lpstr>
      <vt:lpstr>Arial</vt:lpstr>
      <vt:lpstr>Calibri</vt:lpstr>
      <vt:lpstr>Cambria Math</vt:lpstr>
      <vt:lpstr>Times New Roman</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Yunxiang Wang</dc:creator>
  <cp:lastModifiedBy>Ruoxi Li</cp:lastModifiedBy>
  <cp:revision>20</cp:revision>
  <cp:lastPrinted>2012-02-07T18:57:58Z</cp:lastPrinted>
  <dcterms:created xsi:type="dcterms:W3CDTF">2024-04-09T01:36:00Z</dcterms:created>
  <dcterms:modified xsi:type="dcterms:W3CDTF">2024-05-04T02:19:05Z</dcterms:modified>
</cp:coreProperties>
</file>